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4" r:id="rId4"/>
    <p:sldId id="275" r:id="rId5"/>
    <p:sldId id="264" r:id="rId6"/>
    <p:sldId id="259" r:id="rId7"/>
    <p:sldId id="263" r:id="rId8"/>
    <p:sldId id="266" r:id="rId9"/>
    <p:sldId id="267" r:id="rId10"/>
    <p:sldId id="268" r:id="rId11"/>
    <p:sldId id="269" r:id="rId12"/>
    <p:sldId id="270" r:id="rId13"/>
    <p:sldId id="273" r:id="rId14"/>
    <p:sldId id="271"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B7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20" autoAdjust="0"/>
    <p:restoredTop sz="94660"/>
  </p:normalViewPr>
  <p:slideViewPr>
    <p:cSldViewPr snapToGrid="0">
      <p:cViewPr varScale="1">
        <p:scale>
          <a:sx n="85" d="100"/>
          <a:sy n="85" d="100"/>
        </p:scale>
        <p:origin x="619"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viewProps" Target="view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AE3DA-5DCE-439F-86A8-CAE3357223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2E62CF3-9793-4F52-9215-302C782CD1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09427DB-911B-47CE-AA15-853E6FB9AED3}"/>
              </a:ext>
            </a:extLst>
          </p:cNvPr>
          <p:cNvSpPr>
            <a:spLocks noGrp="1"/>
          </p:cNvSpPr>
          <p:nvPr>
            <p:ph type="dt" sz="half" idx="10"/>
          </p:nvPr>
        </p:nvSpPr>
        <p:spPr/>
        <p:txBody>
          <a:bodyPr/>
          <a:lstStyle/>
          <a:p>
            <a:fld id="{D3D62B2F-1710-453C-8D27-3C6FBE7F0B22}" type="datetimeFigureOut">
              <a:rPr lang="en-US" smtClean="0"/>
              <a:t>6/26/2026</a:t>
            </a:fld>
            <a:endParaRPr lang="en-US"/>
          </a:p>
        </p:txBody>
      </p:sp>
      <p:sp>
        <p:nvSpPr>
          <p:cNvPr id="5" name="Footer Placeholder 4">
            <a:extLst>
              <a:ext uri="{FF2B5EF4-FFF2-40B4-BE49-F238E27FC236}">
                <a16:creationId xmlns:a16="http://schemas.microsoft.com/office/drawing/2014/main" id="{DCB25CA6-3DEF-4B3A-94E3-F934751D33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DC055B-43FA-44D1-9B21-35C92D2139DB}"/>
              </a:ext>
            </a:extLst>
          </p:cNvPr>
          <p:cNvSpPr>
            <a:spLocks noGrp="1"/>
          </p:cNvSpPr>
          <p:nvPr>
            <p:ph type="sldNum" sz="quarter" idx="12"/>
          </p:nvPr>
        </p:nvSpPr>
        <p:spPr/>
        <p:txBody>
          <a:bodyPr/>
          <a:lstStyle/>
          <a:p>
            <a:fld id="{4B481C38-7BED-4882-AF65-D3D1AB10A5FA}" type="slidenum">
              <a:rPr lang="en-US" smtClean="0"/>
              <a:t>‹#›</a:t>
            </a:fld>
            <a:endParaRPr lang="en-US"/>
          </a:p>
        </p:txBody>
      </p:sp>
    </p:spTree>
    <p:extLst>
      <p:ext uri="{BB962C8B-B14F-4D97-AF65-F5344CB8AC3E}">
        <p14:creationId xmlns:p14="http://schemas.microsoft.com/office/powerpoint/2010/main" val="3299843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83966-D325-4C2D-9A77-4C3129D5135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D19B65B-CD2F-4D4A-A8EF-5134BC1F6C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66EE5C-D1F0-4ECD-8D0A-EB5E34E1F3F1}"/>
              </a:ext>
            </a:extLst>
          </p:cNvPr>
          <p:cNvSpPr>
            <a:spLocks noGrp="1"/>
          </p:cNvSpPr>
          <p:nvPr>
            <p:ph type="dt" sz="half" idx="10"/>
          </p:nvPr>
        </p:nvSpPr>
        <p:spPr/>
        <p:txBody>
          <a:bodyPr/>
          <a:lstStyle/>
          <a:p>
            <a:fld id="{D3D62B2F-1710-453C-8D27-3C6FBE7F0B22}" type="datetimeFigureOut">
              <a:rPr lang="en-US" smtClean="0"/>
              <a:t>6/26/2026</a:t>
            </a:fld>
            <a:endParaRPr lang="en-US"/>
          </a:p>
        </p:txBody>
      </p:sp>
      <p:sp>
        <p:nvSpPr>
          <p:cNvPr id="5" name="Footer Placeholder 4">
            <a:extLst>
              <a:ext uri="{FF2B5EF4-FFF2-40B4-BE49-F238E27FC236}">
                <a16:creationId xmlns:a16="http://schemas.microsoft.com/office/drawing/2014/main" id="{9015A27E-A857-46C7-96A8-7CC3A69AED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E2897D-6035-4AD1-B528-CB2B2F0BC1C5}"/>
              </a:ext>
            </a:extLst>
          </p:cNvPr>
          <p:cNvSpPr>
            <a:spLocks noGrp="1"/>
          </p:cNvSpPr>
          <p:nvPr>
            <p:ph type="sldNum" sz="quarter" idx="12"/>
          </p:nvPr>
        </p:nvSpPr>
        <p:spPr/>
        <p:txBody>
          <a:bodyPr/>
          <a:lstStyle/>
          <a:p>
            <a:fld id="{4B481C38-7BED-4882-AF65-D3D1AB10A5FA}" type="slidenum">
              <a:rPr lang="en-US" smtClean="0"/>
              <a:t>‹#›</a:t>
            </a:fld>
            <a:endParaRPr lang="en-US"/>
          </a:p>
        </p:txBody>
      </p:sp>
    </p:spTree>
    <p:extLst>
      <p:ext uri="{BB962C8B-B14F-4D97-AF65-F5344CB8AC3E}">
        <p14:creationId xmlns:p14="http://schemas.microsoft.com/office/powerpoint/2010/main" val="2190318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5C3064-69DA-42F7-A4C7-D386760FED5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92D18B3-7AA9-48D6-9E59-AF74A7C56EB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533ECF-3094-4B9D-ACE2-8EF1031AE3FB}"/>
              </a:ext>
            </a:extLst>
          </p:cNvPr>
          <p:cNvSpPr>
            <a:spLocks noGrp="1"/>
          </p:cNvSpPr>
          <p:nvPr>
            <p:ph type="dt" sz="half" idx="10"/>
          </p:nvPr>
        </p:nvSpPr>
        <p:spPr/>
        <p:txBody>
          <a:bodyPr/>
          <a:lstStyle/>
          <a:p>
            <a:fld id="{D3D62B2F-1710-453C-8D27-3C6FBE7F0B22}" type="datetimeFigureOut">
              <a:rPr lang="en-US" smtClean="0"/>
              <a:t>6/26/2026</a:t>
            </a:fld>
            <a:endParaRPr lang="en-US"/>
          </a:p>
        </p:txBody>
      </p:sp>
      <p:sp>
        <p:nvSpPr>
          <p:cNvPr id="5" name="Footer Placeholder 4">
            <a:extLst>
              <a:ext uri="{FF2B5EF4-FFF2-40B4-BE49-F238E27FC236}">
                <a16:creationId xmlns:a16="http://schemas.microsoft.com/office/drawing/2014/main" id="{24F4C3FD-9BE5-452D-B17C-15DA283B92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C84F85-35A4-4458-9225-97CC72A6781E}"/>
              </a:ext>
            </a:extLst>
          </p:cNvPr>
          <p:cNvSpPr>
            <a:spLocks noGrp="1"/>
          </p:cNvSpPr>
          <p:nvPr>
            <p:ph type="sldNum" sz="quarter" idx="12"/>
          </p:nvPr>
        </p:nvSpPr>
        <p:spPr/>
        <p:txBody>
          <a:bodyPr/>
          <a:lstStyle/>
          <a:p>
            <a:fld id="{4B481C38-7BED-4882-AF65-D3D1AB10A5FA}" type="slidenum">
              <a:rPr lang="en-US" smtClean="0"/>
              <a:t>‹#›</a:t>
            </a:fld>
            <a:endParaRPr lang="en-US"/>
          </a:p>
        </p:txBody>
      </p:sp>
    </p:spTree>
    <p:extLst>
      <p:ext uri="{BB962C8B-B14F-4D97-AF65-F5344CB8AC3E}">
        <p14:creationId xmlns:p14="http://schemas.microsoft.com/office/powerpoint/2010/main" val="71744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7AA32-B31B-4D0F-A73B-FFC4D2A4F5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97AA33-1FF4-40DB-A49C-A6D850C3C9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90F774-AF0E-4DDF-B12A-8D4BA269329B}"/>
              </a:ext>
            </a:extLst>
          </p:cNvPr>
          <p:cNvSpPr>
            <a:spLocks noGrp="1"/>
          </p:cNvSpPr>
          <p:nvPr>
            <p:ph type="dt" sz="half" idx="10"/>
          </p:nvPr>
        </p:nvSpPr>
        <p:spPr/>
        <p:txBody>
          <a:bodyPr/>
          <a:lstStyle/>
          <a:p>
            <a:fld id="{D3D62B2F-1710-453C-8D27-3C6FBE7F0B22}" type="datetimeFigureOut">
              <a:rPr lang="en-US" smtClean="0"/>
              <a:t>6/26/2026</a:t>
            </a:fld>
            <a:endParaRPr lang="en-US"/>
          </a:p>
        </p:txBody>
      </p:sp>
      <p:sp>
        <p:nvSpPr>
          <p:cNvPr id="5" name="Footer Placeholder 4">
            <a:extLst>
              <a:ext uri="{FF2B5EF4-FFF2-40B4-BE49-F238E27FC236}">
                <a16:creationId xmlns:a16="http://schemas.microsoft.com/office/drawing/2014/main" id="{5B86C176-E448-4989-B67D-10BF28CC48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223688-D000-41BB-81BB-BE42F11A31CF}"/>
              </a:ext>
            </a:extLst>
          </p:cNvPr>
          <p:cNvSpPr>
            <a:spLocks noGrp="1"/>
          </p:cNvSpPr>
          <p:nvPr>
            <p:ph type="sldNum" sz="quarter" idx="12"/>
          </p:nvPr>
        </p:nvSpPr>
        <p:spPr/>
        <p:txBody>
          <a:bodyPr/>
          <a:lstStyle/>
          <a:p>
            <a:fld id="{4B481C38-7BED-4882-AF65-D3D1AB10A5FA}" type="slidenum">
              <a:rPr lang="en-US" smtClean="0"/>
              <a:t>‹#›</a:t>
            </a:fld>
            <a:endParaRPr lang="en-US"/>
          </a:p>
        </p:txBody>
      </p:sp>
    </p:spTree>
    <p:extLst>
      <p:ext uri="{BB962C8B-B14F-4D97-AF65-F5344CB8AC3E}">
        <p14:creationId xmlns:p14="http://schemas.microsoft.com/office/powerpoint/2010/main" val="3833608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B2274-5D5A-4770-AB31-56B26C5AEE2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7C9B126-C103-454A-B4B3-4A10BCEB82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61B0887-0D43-46F7-9713-B09165E16362}"/>
              </a:ext>
            </a:extLst>
          </p:cNvPr>
          <p:cNvSpPr>
            <a:spLocks noGrp="1"/>
          </p:cNvSpPr>
          <p:nvPr>
            <p:ph type="dt" sz="half" idx="10"/>
          </p:nvPr>
        </p:nvSpPr>
        <p:spPr/>
        <p:txBody>
          <a:bodyPr/>
          <a:lstStyle/>
          <a:p>
            <a:fld id="{D3D62B2F-1710-453C-8D27-3C6FBE7F0B22}" type="datetimeFigureOut">
              <a:rPr lang="en-US" smtClean="0"/>
              <a:t>6/26/2026</a:t>
            </a:fld>
            <a:endParaRPr lang="en-US"/>
          </a:p>
        </p:txBody>
      </p:sp>
      <p:sp>
        <p:nvSpPr>
          <p:cNvPr id="5" name="Footer Placeholder 4">
            <a:extLst>
              <a:ext uri="{FF2B5EF4-FFF2-40B4-BE49-F238E27FC236}">
                <a16:creationId xmlns:a16="http://schemas.microsoft.com/office/drawing/2014/main" id="{D459B350-B452-44DE-BD7A-D250BBFB46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5F6744-F38B-4297-B818-A102553CA19D}"/>
              </a:ext>
            </a:extLst>
          </p:cNvPr>
          <p:cNvSpPr>
            <a:spLocks noGrp="1"/>
          </p:cNvSpPr>
          <p:nvPr>
            <p:ph type="sldNum" sz="quarter" idx="12"/>
          </p:nvPr>
        </p:nvSpPr>
        <p:spPr/>
        <p:txBody>
          <a:bodyPr/>
          <a:lstStyle/>
          <a:p>
            <a:fld id="{4B481C38-7BED-4882-AF65-D3D1AB10A5FA}" type="slidenum">
              <a:rPr lang="en-US" smtClean="0"/>
              <a:t>‹#›</a:t>
            </a:fld>
            <a:endParaRPr lang="en-US"/>
          </a:p>
        </p:txBody>
      </p:sp>
    </p:spTree>
    <p:extLst>
      <p:ext uri="{BB962C8B-B14F-4D97-AF65-F5344CB8AC3E}">
        <p14:creationId xmlns:p14="http://schemas.microsoft.com/office/powerpoint/2010/main" val="661187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503A0-827E-493A-B182-DDE744FFD0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857F04-FB3B-4933-8DD8-AE74224DFF2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9F2CCB-1B8C-45F0-A4F9-F293F1DB1E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F31EB40-2E87-4A19-9C08-85C5858174F3}"/>
              </a:ext>
            </a:extLst>
          </p:cNvPr>
          <p:cNvSpPr>
            <a:spLocks noGrp="1"/>
          </p:cNvSpPr>
          <p:nvPr>
            <p:ph type="dt" sz="half" idx="10"/>
          </p:nvPr>
        </p:nvSpPr>
        <p:spPr/>
        <p:txBody>
          <a:bodyPr/>
          <a:lstStyle/>
          <a:p>
            <a:fld id="{D3D62B2F-1710-453C-8D27-3C6FBE7F0B22}" type="datetimeFigureOut">
              <a:rPr lang="en-US" smtClean="0"/>
              <a:t>6/26/2026</a:t>
            </a:fld>
            <a:endParaRPr lang="en-US"/>
          </a:p>
        </p:txBody>
      </p:sp>
      <p:sp>
        <p:nvSpPr>
          <p:cNvPr id="6" name="Footer Placeholder 5">
            <a:extLst>
              <a:ext uri="{FF2B5EF4-FFF2-40B4-BE49-F238E27FC236}">
                <a16:creationId xmlns:a16="http://schemas.microsoft.com/office/drawing/2014/main" id="{2C3E4D88-1974-4F9D-B43F-050509C89B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9E39D9-D9FE-47DE-B11A-05720BE06CAE}"/>
              </a:ext>
            </a:extLst>
          </p:cNvPr>
          <p:cNvSpPr>
            <a:spLocks noGrp="1"/>
          </p:cNvSpPr>
          <p:nvPr>
            <p:ph type="sldNum" sz="quarter" idx="12"/>
          </p:nvPr>
        </p:nvSpPr>
        <p:spPr/>
        <p:txBody>
          <a:bodyPr/>
          <a:lstStyle/>
          <a:p>
            <a:fld id="{4B481C38-7BED-4882-AF65-D3D1AB10A5FA}" type="slidenum">
              <a:rPr lang="en-US" smtClean="0"/>
              <a:t>‹#›</a:t>
            </a:fld>
            <a:endParaRPr lang="en-US"/>
          </a:p>
        </p:txBody>
      </p:sp>
    </p:spTree>
    <p:extLst>
      <p:ext uri="{BB962C8B-B14F-4D97-AF65-F5344CB8AC3E}">
        <p14:creationId xmlns:p14="http://schemas.microsoft.com/office/powerpoint/2010/main" val="3113197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BBE46-C422-42A5-904A-55FB99E66E6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C1E7672-553F-42F0-8682-B2BCC14462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898C98-D766-4064-A828-B7382BDA80F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01F681D-51C8-468A-B07D-0B13AFE056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2207C4-0AF5-45E5-AA05-409D0F8854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A011B6-0C37-4B45-A3DC-812698767203}"/>
              </a:ext>
            </a:extLst>
          </p:cNvPr>
          <p:cNvSpPr>
            <a:spLocks noGrp="1"/>
          </p:cNvSpPr>
          <p:nvPr>
            <p:ph type="dt" sz="half" idx="10"/>
          </p:nvPr>
        </p:nvSpPr>
        <p:spPr/>
        <p:txBody>
          <a:bodyPr/>
          <a:lstStyle/>
          <a:p>
            <a:fld id="{D3D62B2F-1710-453C-8D27-3C6FBE7F0B22}" type="datetimeFigureOut">
              <a:rPr lang="en-US" smtClean="0"/>
              <a:t>6/26/2026</a:t>
            </a:fld>
            <a:endParaRPr lang="en-US"/>
          </a:p>
        </p:txBody>
      </p:sp>
      <p:sp>
        <p:nvSpPr>
          <p:cNvPr id="8" name="Footer Placeholder 7">
            <a:extLst>
              <a:ext uri="{FF2B5EF4-FFF2-40B4-BE49-F238E27FC236}">
                <a16:creationId xmlns:a16="http://schemas.microsoft.com/office/drawing/2014/main" id="{C39A245C-C54A-454E-A90D-A2536660941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EBD9202-12AB-40E5-AF78-19E72698D6D6}"/>
              </a:ext>
            </a:extLst>
          </p:cNvPr>
          <p:cNvSpPr>
            <a:spLocks noGrp="1"/>
          </p:cNvSpPr>
          <p:nvPr>
            <p:ph type="sldNum" sz="quarter" idx="12"/>
          </p:nvPr>
        </p:nvSpPr>
        <p:spPr/>
        <p:txBody>
          <a:bodyPr/>
          <a:lstStyle/>
          <a:p>
            <a:fld id="{4B481C38-7BED-4882-AF65-D3D1AB10A5FA}" type="slidenum">
              <a:rPr lang="en-US" smtClean="0"/>
              <a:t>‹#›</a:t>
            </a:fld>
            <a:endParaRPr lang="en-US"/>
          </a:p>
        </p:txBody>
      </p:sp>
    </p:spTree>
    <p:extLst>
      <p:ext uri="{BB962C8B-B14F-4D97-AF65-F5344CB8AC3E}">
        <p14:creationId xmlns:p14="http://schemas.microsoft.com/office/powerpoint/2010/main" val="3392970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AB92C-8D41-45AD-B31F-30EAEA53A9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DC1A44B-52B0-4EAE-9E09-BBA26B1D0712}"/>
              </a:ext>
            </a:extLst>
          </p:cNvPr>
          <p:cNvSpPr>
            <a:spLocks noGrp="1"/>
          </p:cNvSpPr>
          <p:nvPr>
            <p:ph type="dt" sz="half" idx="10"/>
          </p:nvPr>
        </p:nvSpPr>
        <p:spPr/>
        <p:txBody>
          <a:bodyPr/>
          <a:lstStyle/>
          <a:p>
            <a:fld id="{D3D62B2F-1710-453C-8D27-3C6FBE7F0B22}" type="datetimeFigureOut">
              <a:rPr lang="en-US" smtClean="0"/>
              <a:t>6/26/2026</a:t>
            </a:fld>
            <a:endParaRPr lang="en-US"/>
          </a:p>
        </p:txBody>
      </p:sp>
      <p:sp>
        <p:nvSpPr>
          <p:cNvPr id="4" name="Footer Placeholder 3">
            <a:extLst>
              <a:ext uri="{FF2B5EF4-FFF2-40B4-BE49-F238E27FC236}">
                <a16:creationId xmlns:a16="http://schemas.microsoft.com/office/drawing/2014/main" id="{F7823E00-6AB2-4831-8FFE-E237D5299A3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BACE84-5458-4AB2-AC11-23D0F691A99F}"/>
              </a:ext>
            </a:extLst>
          </p:cNvPr>
          <p:cNvSpPr>
            <a:spLocks noGrp="1"/>
          </p:cNvSpPr>
          <p:nvPr>
            <p:ph type="sldNum" sz="quarter" idx="12"/>
          </p:nvPr>
        </p:nvSpPr>
        <p:spPr/>
        <p:txBody>
          <a:bodyPr/>
          <a:lstStyle/>
          <a:p>
            <a:fld id="{4B481C38-7BED-4882-AF65-D3D1AB10A5FA}" type="slidenum">
              <a:rPr lang="en-US" smtClean="0"/>
              <a:t>‹#›</a:t>
            </a:fld>
            <a:endParaRPr lang="en-US"/>
          </a:p>
        </p:txBody>
      </p:sp>
    </p:spTree>
    <p:extLst>
      <p:ext uri="{BB962C8B-B14F-4D97-AF65-F5344CB8AC3E}">
        <p14:creationId xmlns:p14="http://schemas.microsoft.com/office/powerpoint/2010/main" val="779808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A5A74D-13B3-4C26-856F-618DA9B4528E}"/>
              </a:ext>
            </a:extLst>
          </p:cNvPr>
          <p:cNvSpPr>
            <a:spLocks noGrp="1"/>
          </p:cNvSpPr>
          <p:nvPr>
            <p:ph type="dt" sz="half" idx="10"/>
          </p:nvPr>
        </p:nvSpPr>
        <p:spPr/>
        <p:txBody>
          <a:bodyPr/>
          <a:lstStyle/>
          <a:p>
            <a:fld id="{D3D62B2F-1710-453C-8D27-3C6FBE7F0B22}" type="datetimeFigureOut">
              <a:rPr lang="en-US" smtClean="0"/>
              <a:t>6/26/2026</a:t>
            </a:fld>
            <a:endParaRPr lang="en-US"/>
          </a:p>
        </p:txBody>
      </p:sp>
      <p:sp>
        <p:nvSpPr>
          <p:cNvPr id="3" name="Footer Placeholder 2">
            <a:extLst>
              <a:ext uri="{FF2B5EF4-FFF2-40B4-BE49-F238E27FC236}">
                <a16:creationId xmlns:a16="http://schemas.microsoft.com/office/drawing/2014/main" id="{3076F87A-0B21-4F9B-870B-F611105DE5C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11BCD4-0D74-4112-B396-2BBAECB9F39A}"/>
              </a:ext>
            </a:extLst>
          </p:cNvPr>
          <p:cNvSpPr>
            <a:spLocks noGrp="1"/>
          </p:cNvSpPr>
          <p:nvPr>
            <p:ph type="sldNum" sz="quarter" idx="12"/>
          </p:nvPr>
        </p:nvSpPr>
        <p:spPr/>
        <p:txBody>
          <a:bodyPr/>
          <a:lstStyle/>
          <a:p>
            <a:fld id="{4B481C38-7BED-4882-AF65-D3D1AB10A5FA}" type="slidenum">
              <a:rPr lang="en-US" smtClean="0"/>
              <a:t>‹#›</a:t>
            </a:fld>
            <a:endParaRPr lang="en-US"/>
          </a:p>
        </p:txBody>
      </p:sp>
    </p:spTree>
    <p:extLst>
      <p:ext uri="{BB962C8B-B14F-4D97-AF65-F5344CB8AC3E}">
        <p14:creationId xmlns:p14="http://schemas.microsoft.com/office/powerpoint/2010/main" val="2011127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F48BF-97F6-4D7A-BB6C-A6726D8325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279222-5B30-439F-9BAE-7C942B9A0C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1EF5B3B-B545-4CB4-BFDA-CF31E34B14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EAE7BB-45BF-4552-B4CE-1D618337BC62}"/>
              </a:ext>
            </a:extLst>
          </p:cNvPr>
          <p:cNvSpPr>
            <a:spLocks noGrp="1"/>
          </p:cNvSpPr>
          <p:nvPr>
            <p:ph type="dt" sz="half" idx="10"/>
          </p:nvPr>
        </p:nvSpPr>
        <p:spPr/>
        <p:txBody>
          <a:bodyPr/>
          <a:lstStyle/>
          <a:p>
            <a:fld id="{D3D62B2F-1710-453C-8D27-3C6FBE7F0B22}" type="datetimeFigureOut">
              <a:rPr lang="en-US" smtClean="0"/>
              <a:t>6/26/2026</a:t>
            </a:fld>
            <a:endParaRPr lang="en-US"/>
          </a:p>
        </p:txBody>
      </p:sp>
      <p:sp>
        <p:nvSpPr>
          <p:cNvPr id="6" name="Footer Placeholder 5">
            <a:extLst>
              <a:ext uri="{FF2B5EF4-FFF2-40B4-BE49-F238E27FC236}">
                <a16:creationId xmlns:a16="http://schemas.microsoft.com/office/drawing/2014/main" id="{9B50F452-E76C-46CF-8254-FA45CFA1E9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14AFF2-1DDC-48F6-8ADD-BDF36F3CE734}"/>
              </a:ext>
            </a:extLst>
          </p:cNvPr>
          <p:cNvSpPr>
            <a:spLocks noGrp="1"/>
          </p:cNvSpPr>
          <p:nvPr>
            <p:ph type="sldNum" sz="quarter" idx="12"/>
          </p:nvPr>
        </p:nvSpPr>
        <p:spPr/>
        <p:txBody>
          <a:bodyPr/>
          <a:lstStyle/>
          <a:p>
            <a:fld id="{4B481C38-7BED-4882-AF65-D3D1AB10A5FA}" type="slidenum">
              <a:rPr lang="en-US" smtClean="0"/>
              <a:t>‹#›</a:t>
            </a:fld>
            <a:endParaRPr lang="en-US"/>
          </a:p>
        </p:txBody>
      </p:sp>
    </p:spTree>
    <p:extLst>
      <p:ext uri="{BB962C8B-B14F-4D97-AF65-F5344CB8AC3E}">
        <p14:creationId xmlns:p14="http://schemas.microsoft.com/office/powerpoint/2010/main" val="3925217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E2453-7668-4E6F-A1D0-322D6EDBA2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E39CB1-2104-479D-8743-10320BFB57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EF4640-FF7D-4BBB-A9B3-AA813AB151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A9EA55-AF45-4A30-8343-4A616FEA1272}"/>
              </a:ext>
            </a:extLst>
          </p:cNvPr>
          <p:cNvSpPr>
            <a:spLocks noGrp="1"/>
          </p:cNvSpPr>
          <p:nvPr>
            <p:ph type="dt" sz="half" idx="10"/>
          </p:nvPr>
        </p:nvSpPr>
        <p:spPr/>
        <p:txBody>
          <a:bodyPr/>
          <a:lstStyle/>
          <a:p>
            <a:fld id="{D3D62B2F-1710-453C-8D27-3C6FBE7F0B22}" type="datetimeFigureOut">
              <a:rPr lang="en-US" smtClean="0"/>
              <a:t>6/26/2026</a:t>
            </a:fld>
            <a:endParaRPr lang="en-US"/>
          </a:p>
        </p:txBody>
      </p:sp>
      <p:sp>
        <p:nvSpPr>
          <p:cNvPr id="6" name="Footer Placeholder 5">
            <a:extLst>
              <a:ext uri="{FF2B5EF4-FFF2-40B4-BE49-F238E27FC236}">
                <a16:creationId xmlns:a16="http://schemas.microsoft.com/office/drawing/2014/main" id="{33FDDAC1-9E63-4888-9AE0-C55581371F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3B600A-A610-4A85-8521-BA78229B92CA}"/>
              </a:ext>
            </a:extLst>
          </p:cNvPr>
          <p:cNvSpPr>
            <a:spLocks noGrp="1"/>
          </p:cNvSpPr>
          <p:nvPr>
            <p:ph type="sldNum" sz="quarter" idx="12"/>
          </p:nvPr>
        </p:nvSpPr>
        <p:spPr/>
        <p:txBody>
          <a:bodyPr/>
          <a:lstStyle/>
          <a:p>
            <a:fld id="{4B481C38-7BED-4882-AF65-D3D1AB10A5FA}" type="slidenum">
              <a:rPr lang="en-US" smtClean="0"/>
              <a:t>‹#›</a:t>
            </a:fld>
            <a:endParaRPr lang="en-US"/>
          </a:p>
        </p:txBody>
      </p:sp>
    </p:spTree>
    <p:extLst>
      <p:ext uri="{BB962C8B-B14F-4D97-AF65-F5344CB8AC3E}">
        <p14:creationId xmlns:p14="http://schemas.microsoft.com/office/powerpoint/2010/main" val="3847140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1ACB4A-A63D-4293-A7E8-9D25DF5793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B7C618D-A157-4029-ACFB-19F90C1660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E376A9-608D-45FD-B028-B8E63D5F45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D62B2F-1710-453C-8D27-3C6FBE7F0B22}" type="datetimeFigureOut">
              <a:rPr lang="en-US" smtClean="0"/>
              <a:t>6/26/2026</a:t>
            </a:fld>
            <a:endParaRPr lang="en-US"/>
          </a:p>
        </p:txBody>
      </p:sp>
      <p:sp>
        <p:nvSpPr>
          <p:cNvPr id="5" name="Footer Placeholder 4">
            <a:extLst>
              <a:ext uri="{FF2B5EF4-FFF2-40B4-BE49-F238E27FC236}">
                <a16:creationId xmlns:a16="http://schemas.microsoft.com/office/drawing/2014/main" id="{1C3AAE3E-08F1-4D4F-B3E9-B36F53ED1A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2C7D9EE-EAD0-49F5-9D12-0C802565E0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481C38-7BED-4882-AF65-D3D1AB10A5FA}" type="slidenum">
              <a:rPr lang="en-US" smtClean="0"/>
              <a:t>‹#›</a:t>
            </a:fld>
            <a:endParaRPr lang="en-US"/>
          </a:p>
        </p:txBody>
      </p:sp>
    </p:spTree>
    <p:extLst>
      <p:ext uri="{BB962C8B-B14F-4D97-AF65-F5344CB8AC3E}">
        <p14:creationId xmlns:p14="http://schemas.microsoft.com/office/powerpoint/2010/main" val="3740805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15.jpeg" /><Relationship Id="rId2" Type="http://schemas.openxmlformats.org/officeDocument/2006/relationships/image" Target="../media/image14.jp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3" Type="http://schemas.openxmlformats.org/officeDocument/2006/relationships/image" Target="../media/image16.jpg" /><Relationship Id="rId2" Type="http://schemas.openxmlformats.org/officeDocument/2006/relationships/image" Target="../media/image4.jp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3" Type="http://schemas.openxmlformats.org/officeDocument/2006/relationships/image" Target="../media/image17.jpg" /><Relationship Id="rId2" Type="http://schemas.openxmlformats.org/officeDocument/2006/relationships/image" Target="../media/image4.jp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12.jpg" /><Relationship Id="rId1" Type="http://schemas.openxmlformats.org/officeDocument/2006/relationships/slideLayout" Target="../slideLayouts/slideLayout2.xml" /><Relationship Id="rId6" Type="http://schemas.openxmlformats.org/officeDocument/2006/relationships/image" Target="../media/image21.jpg" /><Relationship Id="rId5" Type="http://schemas.openxmlformats.org/officeDocument/2006/relationships/image" Target="../media/image20.png" /><Relationship Id="rId4" Type="http://schemas.openxmlformats.org/officeDocument/2006/relationships/image" Target="../media/image19.png" /></Relationships>
</file>

<file path=ppt/slides/_rels/slide14.xml.rels><?xml version="1.0" encoding="UTF-8" standalone="yes"?>
<Relationships xmlns="http://schemas.openxmlformats.org/package/2006/relationships"><Relationship Id="rId2" Type="http://schemas.openxmlformats.org/officeDocument/2006/relationships/image" Target="../media/image22.jp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3" Type="http://schemas.openxmlformats.org/officeDocument/2006/relationships/hyperlink" Target="http://www.tacomaecocleaning.co.ke/" TargetMode="External" /><Relationship Id="rId2" Type="http://schemas.openxmlformats.org/officeDocument/2006/relationships/image" Target="../media/image12.jp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3.jp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image" Target="../media/image5.jpg" /><Relationship Id="rId2" Type="http://schemas.openxmlformats.org/officeDocument/2006/relationships/image" Target="../media/image4.jp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6.jp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7.jp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8.jp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3" Type="http://schemas.openxmlformats.org/officeDocument/2006/relationships/image" Target="../media/image9.jpeg" /><Relationship Id="rId2" Type="http://schemas.openxmlformats.org/officeDocument/2006/relationships/image" Target="../media/image4.jpg" /><Relationship Id="rId1" Type="http://schemas.openxmlformats.org/officeDocument/2006/relationships/slideLayout" Target="../slideLayouts/slideLayout2.xml" /><Relationship Id="rId5" Type="http://schemas.openxmlformats.org/officeDocument/2006/relationships/image" Target="../media/image11.jpeg" /><Relationship Id="rId4" Type="http://schemas.openxmlformats.org/officeDocument/2006/relationships/image" Target="../media/image10.jpeg" /></Relationships>
</file>

<file path=ppt/slides/_rels/slide9.xml.rels><?xml version="1.0" encoding="UTF-8" standalone="yes"?>
<Relationships xmlns="http://schemas.openxmlformats.org/package/2006/relationships"><Relationship Id="rId3" Type="http://schemas.openxmlformats.org/officeDocument/2006/relationships/image" Target="../media/image13.jpeg" /><Relationship Id="rId2" Type="http://schemas.openxmlformats.org/officeDocument/2006/relationships/image" Target="../media/image12.jp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A95508-94E0-4966-B6EB-F12D8B7CD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D35E2C65-6211-4844-8BC3-90B41A12119B}"/>
              </a:ext>
            </a:extLst>
          </p:cNvPr>
          <p:cNvSpPr/>
          <p:nvPr/>
        </p:nvSpPr>
        <p:spPr>
          <a:xfrm>
            <a:off x="4581330" y="2361885"/>
            <a:ext cx="7483152" cy="954107"/>
          </a:xfrm>
          <a:prstGeom prst="rect">
            <a:avLst/>
          </a:prstGeom>
        </p:spPr>
        <p:txBody>
          <a:bodyPr wrap="square">
            <a:spAutoFit/>
          </a:bodyPr>
          <a:lstStyle/>
          <a:p>
            <a:pPr algn="ctr"/>
            <a:r>
              <a:rPr lang="en-US" sz="2800" b="1" dirty="0"/>
              <a:t>TACOMA ECO CLEANING COMPANY LIMITED</a:t>
            </a:r>
            <a:br>
              <a:rPr lang="en-US" sz="2800" b="1" dirty="0"/>
            </a:br>
            <a:r>
              <a:rPr lang="en-US" sz="2800" b="1" dirty="0"/>
              <a:t>Small Details, Big Difference.</a:t>
            </a:r>
            <a:endParaRPr lang="en-KE" sz="2800" dirty="0"/>
          </a:p>
        </p:txBody>
      </p:sp>
      <p:sp>
        <p:nvSpPr>
          <p:cNvPr id="10" name="Rectangle 9">
            <a:extLst>
              <a:ext uri="{FF2B5EF4-FFF2-40B4-BE49-F238E27FC236}">
                <a16:creationId xmlns:a16="http://schemas.microsoft.com/office/drawing/2014/main" id="{C8D2700B-AA68-4D1F-8F0A-C2241DC6E7A7}"/>
              </a:ext>
            </a:extLst>
          </p:cNvPr>
          <p:cNvSpPr/>
          <p:nvPr/>
        </p:nvSpPr>
        <p:spPr>
          <a:xfrm>
            <a:off x="5274906" y="3849292"/>
            <a:ext cx="6096000" cy="646331"/>
          </a:xfrm>
          <a:prstGeom prst="rect">
            <a:avLst/>
          </a:prstGeom>
        </p:spPr>
        <p:txBody>
          <a:bodyPr>
            <a:spAutoFit/>
          </a:bodyPr>
          <a:lstStyle/>
          <a:p>
            <a:pPr algn="ctr"/>
            <a:r>
              <a:rPr lang="en-US" dirty="0"/>
              <a:t>Commercial Cleaning | Residential Cleaning | Office Sanitation | Pest Control &amp; Fumigation | Deep Cleaning Services</a:t>
            </a:r>
          </a:p>
        </p:txBody>
      </p:sp>
    </p:spTree>
    <p:extLst>
      <p:ext uri="{BB962C8B-B14F-4D97-AF65-F5344CB8AC3E}">
        <p14:creationId xmlns:p14="http://schemas.microsoft.com/office/powerpoint/2010/main" val="337369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851935B-FF6F-4C46-8034-78FBBB1EEF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F7F726FC-FE5C-4A93-9044-9E52DB5851F5}"/>
              </a:ext>
            </a:extLst>
          </p:cNvPr>
          <p:cNvSpPr>
            <a:spLocks noGrp="1"/>
          </p:cNvSpPr>
          <p:nvPr>
            <p:ph idx="1"/>
          </p:nvPr>
        </p:nvSpPr>
        <p:spPr>
          <a:xfrm>
            <a:off x="277906" y="2057315"/>
            <a:ext cx="7559009" cy="369332"/>
          </a:xfrm>
          <a:solidFill>
            <a:srgbClr val="00B050"/>
          </a:solidFill>
        </p:spPr>
        <p:txBody>
          <a:bodyPr>
            <a:noAutofit/>
          </a:bodyPr>
          <a:lstStyle/>
          <a:p>
            <a:pPr marL="0" indent="0">
              <a:buNone/>
            </a:pPr>
            <a:r>
              <a:rPr lang="en-US" sz="1800" b="1" dirty="0"/>
              <a:t>Our quality assurance process ensures consistency and accountability.</a:t>
            </a:r>
          </a:p>
          <a:p>
            <a:endParaRPr lang="en-US" sz="1800" b="1" dirty="0"/>
          </a:p>
        </p:txBody>
      </p:sp>
      <p:sp>
        <p:nvSpPr>
          <p:cNvPr id="4" name="Rectangle 3">
            <a:extLst>
              <a:ext uri="{FF2B5EF4-FFF2-40B4-BE49-F238E27FC236}">
                <a16:creationId xmlns:a16="http://schemas.microsoft.com/office/drawing/2014/main" id="{AD99DB72-0886-456D-B18A-A61888BD3964}"/>
              </a:ext>
            </a:extLst>
          </p:cNvPr>
          <p:cNvSpPr/>
          <p:nvPr/>
        </p:nvSpPr>
        <p:spPr>
          <a:xfrm>
            <a:off x="5347358" y="3247874"/>
            <a:ext cx="2796987" cy="2862322"/>
          </a:xfrm>
          <a:prstGeom prst="rect">
            <a:avLst/>
          </a:prstGeom>
          <a:solidFill>
            <a:srgbClr val="00B050"/>
          </a:solidFill>
        </p:spPr>
        <p:txBody>
          <a:bodyPr wrap="square">
            <a:spAutoFit/>
          </a:bodyPr>
          <a:lstStyle/>
          <a:p>
            <a:r>
              <a:rPr lang="en-US" b="1" dirty="0"/>
              <a:t>Washrooms</a:t>
            </a:r>
            <a:endParaRPr lang="en-US" dirty="0"/>
          </a:p>
          <a:p>
            <a:pPr marL="285750" lvl="0" indent="-285750">
              <a:buFont typeface="Wingdings" panose="05000000000000000000" pitchFamily="2" charset="2"/>
              <a:buChar char="q"/>
            </a:pPr>
            <a:r>
              <a:rPr lang="en-US" dirty="0"/>
              <a:t>Toilet sanitization </a:t>
            </a:r>
          </a:p>
          <a:p>
            <a:pPr marL="285750" lvl="0" indent="-285750">
              <a:buFont typeface="Wingdings" panose="05000000000000000000" pitchFamily="2" charset="2"/>
              <a:buChar char="q"/>
            </a:pPr>
            <a:r>
              <a:rPr lang="en-US" dirty="0"/>
              <a:t>Mirror polishing </a:t>
            </a:r>
          </a:p>
          <a:p>
            <a:pPr marL="285750" lvl="0" indent="-285750">
              <a:buFont typeface="Wingdings" panose="05000000000000000000" pitchFamily="2" charset="2"/>
              <a:buChar char="q"/>
            </a:pPr>
            <a:r>
              <a:rPr lang="en-US" dirty="0"/>
              <a:t>Floor disinfection </a:t>
            </a:r>
          </a:p>
          <a:p>
            <a:pPr lvl="0"/>
            <a:endParaRPr lang="en-US" dirty="0"/>
          </a:p>
          <a:p>
            <a:r>
              <a:rPr lang="en-US" b="1" dirty="0"/>
              <a:t>Final Audit</a:t>
            </a:r>
            <a:endParaRPr lang="en-US" dirty="0"/>
          </a:p>
          <a:p>
            <a:pPr marL="285750" lvl="0" indent="-285750">
              <a:buFont typeface="Wingdings" panose="05000000000000000000" pitchFamily="2" charset="2"/>
              <a:buChar char="q"/>
            </a:pPr>
            <a:r>
              <a:rPr lang="en-US" dirty="0"/>
              <a:t>High-touch points </a:t>
            </a:r>
          </a:p>
          <a:p>
            <a:pPr marL="285750" lvl="0" indent="-285750">
              <a:buFont typeface="Wingdings" panose="05000000000000000000" pitchFamily="2" charset="2"/>
              <a:buChar char="q"/>
            </a:pPr>
            <a:r>
              <a:rPr lang="en-US" dirty="0"/>
              <a:t>Air quality assessment </a:t>
            </a:r>
          </a:p>
          <a:p>
            <a:pPr marL="285750" lvl="0" indent="-285750">
              <a:buFont typeface="Wingdings" panose="05000000000000000000" pitchFamily="2" charset="2"/>
              <a:buChar char="q"/>
            </a:pPr>
            <a:r>
              <a:rPr lang="en-US" dirty="0"/>
              <a:t>Customer satisfaction review </a:t>
            </a:r>
          </a:p>
        </p:txBody>
      </p:sp>
      <p:sp>
        <p:nvSpPr>
          <p:cNvPr id="5" name="Rectangle 4">
            <a:extLst>
              <a:ext uri="{FF2B5EF4-FFF2-40B4-BE49-F238E27FC236}">
                <a16:creationId xmlns:a16="http://schemas.microsoft.com/office/drawing/2014/main" id="{62639F27-716E-4260-AF5E-608EA8F9507D}"/>
              </a:ext>
            </a:extLst>
          </p:cNvPr>
          <p:cNvSpPr/>
          <p:nvPr/>
        </p:nvSpPr>
        <p:spPr>
          <a:xfrm>
            <a:off x="8207277" y="3233095"/>
            <a:ext cx="2953783" cy="2884484"/>
          </a:xfrm>
          <a:prstGeom prst="rect">
            <a:avLst/>
          </a:prstGeom>
          <a:solidFill>
            <a:srgbClr val="00B050"/>
          </a:solidFill>
        </p:spPr>
        <p:txBody>
          <a:bodyPr wrap="square">
            <a:spAutoFit/>
          </a:bodyPr>
          <a:lstStyle/>
          <a:p>
            <a:r>
              <a:rPr lang="en-US" b="1" dirty="0"/>
              <a:t>Offices &amp; Living Spaces</a:t>
            </a:r>
            <a:endParaRPr lang="en-US" dirty="0"/>
          </a:p>
          <a:p>
            <a:pPr marL="285750" lvl="0" indent="-285750">
              <a:buFont typeface="Wingdings" panose="05000000000000000000" pitchFamily="2" charset="2"/>
              <a:buChar char="q"/>
            </a:pPr>
            <a:r>
              <a:rPr lang="en-US" dirty="0"/>
              <a:t>Dusting </a:t>
            </a:r>
          </a:p>
          <a:p>
            <a:pPr marL="285750" lvl="0" indent="-285750">
              <a:buFont typeface="Wingdings" panose="05000000000000000000" pitchFamily="2" charset="2"/>
              <a:buChar char="q"/>
            </a:pPr>
            <a:r>
              <a:rPr lang="en-US" dirty="0"/>
              <a:t>Surface sanitization </a:t>
            </a:r>
          </a:p>
          <a:p>
            <a:pPr marL="285750" lvl="0" indent="-285750">
              <a:buFont typeface="Wingdings" panose="05000000000000000000" pitchFamily="2" charset="2"/>
              <a:buChar char="q"/>
            </a:pPr>
            <a:r>
              <a:rPr lang="en-US" dirty="0"/>
              <a:t>Floor treatment </a:t>
            </a:r>
          </a:p>
          <a:p>
            <a:pPr marL="285750" lvl="0" indent="-285750">
              <a:buFont typeface="Wingdings" panose="05000000000000000000" pitchFamily="2" charset="2"/>
              <a:buChar char="q"/>
            </a:pPr>
            <a:r>
              <a:rPr lang="en-US" dirty="0"/>
              <a:t>Furniture cleaning </a:t>
            </a:r>
          </a:p>
          <a:p>
            <a:pPr lvl="0"/>
            <a:endParaRPr lang="en-US" dirty="0"/>
          </a:p>
          <a:p>
            <a:r>
              <a:rPr lang="en-US" b="1" dirty="0"/>
              <a:t>Kitchens</a:t>
            </a:r>
            <a:endParaRPr lang="en-US" dirty="0"/>
          </a:p>
          <a:p>
            <a:pPr marL="285750" lvl="0" indent="-285750">
              <a:buFont typeface="Wingdings" panose="05000000000000000000" pitchFamily="2" charset="2"/>
              <a:buChar char="q"/>
            </a:pPr>
            <a:r>
              <a:rPr lang="en-US" dirty="0"/>
              <a:t>Appliance cleaning </a:t>
            </a:r>
          </a:p>
          <a:p>
            <a:pPr marL="285750" lvl="0" indent="-285750">
              <a:buFont typeface="Wingdings" panose="05000000000000000000" pitchFamily="2" charset="2"/>
              <a:buChar char="q"/>
            </a:pPr>
            <a:r>
              <a:rPr lang="en-US" dirty="0"/>
              <a:t>Surface degreasing </a:t>
            </a:r>
          </a:p>
          <a:p>
            <a:pPr marL="285750" lvl="0" indent="-285750">
              <a:buFont typeface="Wingdings" panose="05000000000000000000" pitchFamily="2" charset="2"/>
              <a:buChar char="q"/>
            </a:pPr>
            <a:r>
              <a:rPr lang="en-US" dirty="0"/>
              <a:t>Sink sanitization </a:t>
            </a:r>
          </a:p>
        </p:txBody>
      </p:sp>
      <p:sp>
        <p:nvSpPr>
          <p:cNvPr id="8" name="Rectangle 7">
            <a:extLst>
              <a:ext uri="{FF2B5EF4-FFF2-40B4-BE49-F238E27FC236}">
                <a16:creationId xmlns:a16="http://schemas.microsoft.com/office/drawing/2014/main" id="{37BAC481-F6C1-4CC7-ACA7-9F74B22227CA}"/>
              </a:ext>
            </a:extLst>
          </p:cNvPr>
          <p:cNvSpPr/>
          <p:nvPr/>
        </p:nvSpPr>
        <p:spPr>
          <a:xfrm>
            <a:off x="347506" y="1505733"/>
            <a:ext cx="6137193" cy="523220"/>
          </a:xfrm>
          <a:prstGeom prst="rect">
            <a:avLst/>
          </a:prstGeom>
        </p:spPr>
        <p:txBody>
          <a:bodyPr wrap="none">
            <a:spAutoFit/>
          </a:bodyPr>
          <a:lstStyle/>
          <a:p>
            <a:r>
              <a:rPr lang="en-US" sz="2800" b="1" dirty="0"/>
              <a:t>The Tacoma precision inspection system</a:t>
            </a:r>
            <a:endParaRPr lang="en-KE" sz="2800" dirty="0"/>
          </a:p>
        </p:txBody>
      </p:sp>
      <p:sp>
        <p:nvSpPr>
          <p:cNvPr id="2" name="Rectangle 1">
            <a:extLst>
              <a:ext uri="{FF2B5EF4-FFF2-40B4-BE49-F238E27FC236}">
                <a16:creationId xmlns:a16="http://schemas.microsoft.com/office/drawing/2014/main" id="{26F4D977-9D86-46EB-9653-4967A0FDCFCD}"/>
              </a:ext>
            </a:extLst>
          </p:cNvPr>
          <p:cNvSpPr/>
          <p:nvPr/>
        </p:nvSpPr>
        <p:spPr>
          <a:xfrm>
            <a:off x="6687490" y="2825602"/>
            <a:ext cx="2796987" cy="400110"/>
          </a:xfrm>
          <a:prstGeom prst="rect">
            <a:avLst/>
          </a:prstGeom>
          <a:solidFill>
            <a:srgbClr val="00B050"/>
          </a:solidFill>
        </p:spPr>
        <p:txBody>
          <a:bodyPr wrap="square">
            <a:spAutoFit/>
          </a:bodyPr>
          <a:lstStyle/>
          <a:p>
            <a:r>
              <a:rPr lang="en-US" sz="2000" b="1" dirty="0"/>
              <a:t>Inspection Areas</a:t>
            </a:r>
            <a:endParaRPr lang="en-US" sz="2000" dirty="0"/>
          </a:p>
        </p:txBody>
      </p:sp>
      <p:pic>
        <p:nvPicPr>
          <p:cNvPr id="9" name="Picture 8">
            <a:extLst>
              <a:ext uri="{FF2B5EF4-FFF2-40B4-BE49-F238E27FC236}">
                <a16:creationId xmlns:a16="http://schemas.microsoft.com/office/drawing/2014/main" id="{6F9AA566-A144-4781-8605-21728D6C7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694" y="3247874"/>
            <a:ext cx="4330584" cy="2887056"/>
          </a:xfrm>
          <a:prstGeom prst="rect">
            <a:avLst/>
          </a:prstGeom>
        </p:spPr>
      </p:pic>
    </p:spTree>
    <p:extLst>
      <p:ext uri="{BB962C8B-B14F-4D97-AF65-F5344CB8AC3E}">
        <p14:creationId xmlns:p14="http://schemas.microsoft.com/office/powerpoint/2010/main" val="80829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35F6461-8FC2-465C-9277-ACDBDCF20D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4C51EDC1-F0F6-4258-B7AD-248EEAF4F172}"/>
              </a:ext>
            </a:extLst>
          </p:cNvPr>
          <p:cNvSpPr>
            <a:spLocks noGrp="1"/>
          </p:cNvSpPr>
          <p:nvPr>
            <p:ph idx="1"/>
          </p:nvPr>
        </p:nvSpPr>
        <p:spPr>
          <a:xfrm>
            <a:off x="6323229" y="1900302"/>
            <a:ext cx="4595783" cy="3989509"/>
          </a:xfrm>
          <a:solidFill>
            <a:srgbClr val="4DB748"/>
          </a:solidFill>
        </p:spPr>
        <p:txBody>
          <a:bodyPr>
            <a:noAutofit/>
          </a:bodyPr>
          <a:lstStyle/>
          <a:p>
            <a:pPr marL="0" indent="0">
              <a:buNone/>
            </a:pPr>
            <a:r>
              <a:rPr lang="en-US" sz="1400" b="1" dirty="0"/>
              <a:t>Why Clients Choose Tacoma</a:t>
            </a:r>
            <a:endParaRPr lang="en-US" sz="1400" dirty="0"/>
          </a:p>
          <a:p>
            <a:pPr>
              <a:buFont typeface="Wingdings" panose="05000000000000000000" pitchFamily="2" charset="2"/>
              <a:buChar char="q"/>
            </a:pPr>
            <a:r>
              <a:rPr lang="en-US" sz="1400" dirty="0"/>
              <a:t>Eco-conscious operations focused on environmental preservation.</a:t>
            </a:r>
          </a:p>
          <a:p>
            <a:pPr>
              <a:buFont typeface="Wingdings" panose="05000000000000000000" pitchFamily="2" charset="2"/>
              <a:buChar char="q"/>
            </a:pPr>
            <a:r>
              <a:rPr lang="en-US" sz="1400" dirty="0"/>
              <a:t>Community-centered approach that promotes improvement and positive impact.</a:t>
            </a:r>
          </a:p>
          <a:p>
            <a:pPr>
              <a:buFont typeface="Wingdings" panose="05000000000000000000" pitchFamily="2" charset="2"/>
              <a:buChar char="q"/>
            </a:pPr>
            <a:r>
              <a:rPr lang="en-US" sz="1400" dirty="0"/>
              <a:t>Continuously trained and skilled personnel.</a:t>
            </a:r>
          </a:p>
          <a:p>
            <a:pPr>
              <a:buFont typeface="Wingdings" panose="05000000000000000000" pitchFamily="2" charset="2"/>
              <a:buChar char="q"/>
            </a:pPr>
            <a:r>
              <a:rPr lang="en-US" sz="1400" dirty="0"/>
              <a:t>Structured quality control systems.</a:t>
            </a:r>
          </a:p>
          <a:p>
            <a:pPr>
              <a:buFont typeface="Wingdings" panose="05000000000000000000" pitchFamily="2" charset="2"/>
              <a:buChar char="q"/>
            </a:pPr>
            <a:r>
              <a:rPr lang="en-US" sz="1400" dirty="0"/>
              <a:t>Flexible service packages.</a:t>
            </a:r>
          </a:p>
          <a:p>
            <a:pPr>
              <a:buFont typeface="Wingdings" panose="05000000000000000000" pitchFamily="2" charset="2"/>
              <a:buChar char="q"/>
            </a:pPr>
            <a:r>
              <a:rPr lang="en-US" sz="1400" dirty="0"/>
              <a:t>Reliable scheduling and service delivery.</a:t>
            </a:r>
          </a:p>
          <a:p>
            <a:pPr>
              <a:buFont typeface="Wingdings" panose="05000000000000000000" pitchFamily="2" charset="2"/>
              <a:buChar char="q"/>
            </a:pPr>
            <a:r>
              <a:rPr lang="en-US" sz="1400" dirty="0"/>
              <a:t>Customer-centric culture.</a:t>
            </a:r>
          </a:p>
          <a:p>
            <a:pPr>
              <a:buFont typeface="Wingdings" panose="05000000000000000000" pitchFamily="2" charset="2"/>
              <a:buChar char="q"/>
            </a:pPr>
            <a:r>
              <a:rPr lang="en-US" sz="1400" dirty="0"/>
              <a:t>Transparent communication and reporting.</a:t>
            </a:r>
          </a:p>
          <a:p>
            <a:pPr>
              <a:buFont typeface="Wingdings" panose="05000000000000000000" pitchFamily="2" charset="2"/>
              <a:buChar char="q"/>
            </a:pPr>
            <a:r>
              <a:rPr lang="en-US" sz="1400" dirty="0"/>
              <a:t>Integrity in our engagement. </a:t>
            </a:r>
          </a:p>
          <a:p>
            <a:endParaRPr lang="en-US" sz="1400" dirty="0"/>
          </a:p>
        </p:txBody>
      </p:sp>
      <p:sp>
        <p:nvSpPr>
          <p:cNvPr id="6" name="Rectangle 5">
            <a:extLst>
              <a:ext uri="{FF2B5EF4-FFF2-40B4-BE49-F238E27FC236}">
                <a16:creationId xmlns:a16="http://schemas.microsoft.com/office/drawing/2014/main" id="{6C53687F-A468-4A53-93D8-B4A6AEBFB48B}"/>
              </a:ext>
            </a:extLst>
          </p:cNvPr>
          <p:cNvSpPr/>
          <p:nvPr/>
        </p:nvSpPr>
        <p:spPr>
          <a:xfrm>
            <a:off x="370663" y="1632087"/>
            <a:ext cx="5562741" cy="523220"/>
          </a:xfrm>
          <a:prstGeom prst="rect">
            <a:avLst/>
          </a:prstGeom>
        </p:spPr>
        <p:txBody>
          <a:bodyPr wrap="none">
            <a:spAutoFit/>
          </a:bodyPr>
          <a:lstStyle/>
          <a:p>
            <a:r>
              <a:rPr lang="en-US" sz="2800" b="1" dirty="0"/>
              <a:t>OUR UNIQUE SELLING PREPOSITION</a:t>
            </a:r>
            <a:endParaRPr lang="en-KE" sz="2800" dirty="0"/>
          </a:p>
        </p:txBody>
      </p:sp>
      <p:pic>
        <p:nvPicPr>
          <p:cNvPr id="8" name="Picture 7">
            <a:extLst>
              <a:ext uri="{FF2B5EF4-FFF2-40B4-BE49-F238E27FC236}">
                <a16:creationId xmlns:a16="http://schemas.microsoft.com/office/drawing/2014/main" id="{980A95F9-A74D-4502-A2EA-88DDBF76DF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811" y="2155307"/>
            <a:ext cx="5672755" cy="4267904"/>
          </a:xfrm>
          <a:prstGeom prst="rect">
            <a:avLst/>
          </a:prstGeom>
        </p:spPr>
      </p:pic>
    </p:spTree>
    <p:extLst>
      <p:ext uri="{BB962C8B-B14F-4D97-AF65-F5344CB8AC3E}">
        <p14:creationId xmlns:p14="http://schemas.microsoft.com/office/powerpoint/2010/main" val="2742735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296C182-5656-4020-AFAC-70D5378FCD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544" y="-98612"/>
            <a:ext cx="12192000" cy="6858000"/>
          </a:xfrm>
          <a:prstGeom prst="rect">
            <a:avLst/>
          </a:prstGeom>
        </p:spPr>
      </p:pic>
      <p:sp>
        <p:nvSpPr>
          <p:cNvPr id="3" name="Content Placeholder 2">
            <a:extLst>
              <a:ext uri="{FF2B5EF4-FFF2-40B4-BE49-F238E27FC236}">
                <a16:creationId xmlns:a16="http://schemas.microsoft.com/office/drawing/2014/main" id="{AB4D5F3D-0D9B-4AB5-98CA-1135FA905675}"/>
              </a:ext>
            </a:extLst>
          </p:cNvPr>
          <p:cNvSpPr>
            <a:spLocks noGrp="1"/>
          </p:cNvSpPr>
          <p:nvPr>
            <p:ph idx="1"/>
          </p:nvPr>
        </p:nvSpPr>
        <p:spPr>
          <a:xfrm>
            <a:off x="4679423" y="1701608"/>
            <a:ext cx="5692742" cy="4215098"/>
          </a:xfrm>
          <a:solidFill>
            <a:srgbClr val="4DB748"/>
          </a:solidFill>
        </p:spPr>
        <p:txBody>
          <a:bodyPr>
            <a:noAutofit/>
          </a:bodyPr>
          <a:lstStyle/>
          <a:p>
            <a:pPr>
              <a:buFont typeface="Wingdings" panose="05000000000000000000" pitchFamily="2" charset="2"/>
              <a:buChar char="q"/>
            </a:pPr>
            <a:r>
              <a:rPr lang="en-US" sz="2000" dirty="0"/>
              <a:t>Safe, clean, and sustainable solutions that protect people and future generations.</a:t>
            </a:r>
          </a:p>
          <a:p>
            <a:pPr>
              <a:buFont typeface="Wingdings" panose="05000000000000000000" pitchFamily="2" charset="2"/>
              <a:buChar char="q"/>
            </a:pPr>
            <a:r>
              <a:rPr lang="en-US" sz="2000" dirty="0"/>
              <a:t>Environmentally responsible practices that support conservation and sustainability.</a:t>
            </a:r>
          </a:p>
          <a:p>
            <a:pPr>
              <a:buFont typeface="Wingdings" panose="05000000000000000000" pitchFamily="2" charset="2"/>
              <a:buChar char="q"/>
            </a:pPr>
            <a:r>
              <a:rPr lang="en-US" sz="2000" dirty="0"/>
              <a:t>Professionally trained and supervised teams.</a:t>
            </a:r>
          </a:p>
          <a:p>
            <a:pPr>
              <a:buFont typeface="Wingdings" panose="05000000000000000000" pitchFamily="2" charset="2"/>
              <a:buChar char="q"/>
            </a:pPr>
            <a:r>
              <a:rPr lang="en-US" sz="2000" dirty="0"/>
              <a:t>Structured quality assurance systems.</a:t>
            </a:r>
          </a:p>
          <a:p>
            <a:pPr>
              <a:buFont typeface="Wingdings" panose="05000000000000000000" pitchFamily="2" charset="2"/>
              <a:buChar char="q"/>
            </a:pPr>
            <a:r>
              <a:rPr lang="en-US" sz="2000" dirty="0"/>
              <a:t>Consistent, measurable service standards.</a:t>
            </a:r>
          </a:p>
          <a:p>
            <a:pPr>
              <a:buFont typeface="Wingdings" panose="05000000000000000000" pitchFamily="2" charset="2"/>
              <a:buChar char="q"/>
            </a:pPr>
            <a:r>
              <a:rPr lang="en-US" sz="2000" dirty="0"/>
              <a:t>Positive impact on the communities we serve.</a:t>
            </a:r>
          </a:p>
          <a:p>
            <a:pPr>
              <a:buFont typeface="Wingdings" panose="05000000000000000000" pitchFamily="2" charset="2"/>
              <a:buChar char="q"/>
            </a:pPr>
            <a:r>
              <a:rPr lang="en-US" sz="2000" dirty="0"/>
              <a:t>Exceptional customer experiences</a:t>
            </a:r>
          </a:p>
        </p:txBody>
      </p:sp>
      <p:sp>
        <p:nvSpPr>
          <p:cNvPr id="6" name="Rectangle 5">
            <a:extLst>
              <a:ext uri="{FF2B5EF4-FFF2-40B4-BE49-F238E27FC236}">
                <a16:creationId xmlns:a16="http://schemas.microsoft.com/office/drawing/2014/main" id="{4FDCC435-3B76-4680-8253-20CD99F15286}"/>
              </a:ext>
            </a:extLst>
          </p:cNvPr>
          <p:cNvSpPr/>
          <p:nvPr/>
        </p:nvSpPr>
        <p:spPr>
          <a:xfrm>
            <a:off x="3944317" y="953300"/>
            <a:ext cx="5894755" cy="523220"/>
          </a:xfrm>
          <a:prstGeom prst="rect">
            <a:avLst/>
          </a:prstGeom>
        </p:spPr>
        <p:txBody>
          <a:bodyPr wrap="none">
            <a:spAutoFit/>
          </a:bodyPr>
          <a:lstStyle/>
          <a:p>
            <a:r>
              <a:rPr lang="en-US" sz="2800" b="1" dirty="0">
                <a:solidFill>
                  <a:srgbClr val="4DB748"/>
                </a:solidFill>
              </a:rPr>
              <a:t>Brand promise &amp; customer experience</a:t>
            </a:r>
            <a:endParaRPr lang="en-KE" sz="2800" dirty="0">
              <a:solidFill>
                <a:srgbClr val="4DB748"/>
              </a:solidFill>
            </a:endParaRPr>
          </a:p>
        </p:txBody>
      </p:sp>
      <p:sp>
        <p:nvSpPr>
          <p:cNvPr id="2" name="Rectangle 1">
            <a:extLst>
              <a:ext uri="{FF2B5EF4-FFF2-40B4-BE49-F238E27FC236}">
                <a16:creationId xmlns:a16="http://schemas.microsoft.com/office/drawing/2014/main" id="{3628407E-3BF9-4A83-9397-1CC4013A51A7}"/>
              </a:ext>
            </a:extLst>
          </p:cNvPr>
          <p:cNvSpPr/>
          <p:nvPr/>
        </p:nvSpPr>
        <p:spPr>
          <a:xfrm>
            <a:off x="538006" y="6366882"/>
            <a:ext cx="10004612" cy="369332"/>
          </a:xfrm>
          <a:prstGeom prst="rect">
            <a:avLst/>
          </a:prstGeom>
          <a:solidFill>
            <a:srgbClr val="4DB748"/>
          </a:solidFill>
        </p:spPr>
        <p:txBody>
          <a:bodyPr wrap="square">
            <a:spAutoFit/>
          </a:bodyPr>
          <a:lstStyle/>
          <a:p>
            <a:r>
              <a:rPr lang="en-US" dirty="0"/>
              <a:t>Our goal is not simply to clean spaces but to become a trusted partner in facilities and hygiene.</a:t>
            </a:r>
          </a:p>
        </p:txBody>
      </p:sp>
      <p:sp>
        <p:nvSpPr>
          <p:cNvPr id="4" name="TextBox 3">
            <a:extLst>
              <a:ext uri="{FF2B5EF4-FFF2-40B4-BE49-F238E27FC236}">
                <a16:creationId xmlns:a16="http://schemas.microsoft.com/office/drawing/2014/main" id="{88468FF8-9A46-41A4-8700-AB3C48E4209C}"/>
              </a:ext>
            </a:extLst>
          </p:cNvPr>
          <p:cNvSpPr txBox="1"/>
          <p:nvPr/>
        </p:nvSpPr>
        <p:spPr>
          <a:xfrm>
            <a:off x="538006" y="3545121"/>
            <a:ext cx="1272989" cy="1107996"/>
          </a:xfrm>
          <a:prstGeom prst="rect">
            <a:avLst/>
          </a:prstGeom>
          <a:noFill/>
        </p:spPr>
        <p:txBody>
          <a:bodyPr wrap="square" rtlCol="0">
            <a:spAutoFit/>
          </a:bodyPr>
          <a:lstStyle/>
          <a:p>
            <a:r>
              <a:rPr lang="en-US" sz="6600" dirty="0">
                <a:solidFill>
                  <a:schemeClr val="bg1"/>
                </a:solidFill>
                <a:latin typeface="Monotype Corsiva" panose="03010101010201010101" pitchFamily="66" charset="0"/>
              </a:rPr>
              <a:t>we</a:t>
            </a:r>
          </a:p>
        </p:txBody>
      </p:sp>
      <p:pic>
        <p:nvPicPr>
          <p:cNvPr id="7" name="Picture 6">
            <a:extLst>
              <a:ext uri="{FF2B5EF4-FFF2-40B4-BE49-F238E27FC236}">
                <a16:creationId xmlns:a16="http://schemas.microsoft.com/office/drawing/2014/main" id="{A35A7039-3D2C-4BD7-9ABB-B96DEA6B99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544" y="2156460"/>
            <a:ext cx="4186335" cy="3191093"/>
          </a:xfrm>
          <a:prstGeom prst="rect">
            <a:avLst/>
          </a:prstGeom>
        </p:spPr>
      </p:pic>
    </p:spTree>
    <p:extLst>
      <p:ext uri="{BB962C8B-B14F-4D97-AF65-F5344CB8AC3E}">
        <p14:creationId xmlns:p14="http://schemas.microsoft.com/office/powerpoint/2010/main" val="917413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1CDF96-AF8E-4B82-B46C-E826927596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83D60FDE-57BD-48C3-AA0D-6CA1326B45C7}"/>
              </a:ext>
            </a:extLst>
          </p:cNvPr>
          <p:cNvSpPr/>
          <p:nvPr/>
        </p:nvSpPr>
        <p:spPr>
          <a:xfrm>
            <a:off x="488749" y="1676792"/>
            <a:ext cx="2541145" cy="707886"/>
          </a:xfrm>
          <a:prstGeom prst="rect">
            <a:avLst/>
          </a:prstGeom>
        </p:spPr>
        <p:txBody>
          <a:bodyPr wrap="none">
            <a:spAutoFit/>
          </a:bodyPr>
          <a:lstStyle/>
          <a:p>
            <a:r>
              <a:rPr lang="en-US" sz="4000" b="1" dirty="0"/>
              <a:t>Our Clients</a:t>
            </a:r>
            <a:endParaRPr lang="en-KE" sz="4000" dirty="0"/>
          </a:p>
        </p:txBody>
      </p:sp>
      <p:pic>
        <p:nvPicPr>
          <p:cNvPr id="7" name="Picture 6">
            <a:extLst>
              <a:ext uri="{FF2B5EF4-FFF2-40B4-BE49-F238E27FC236}">
                <a16:creationId xmlns:a16="http://schemas.microsoft.com/office/drawing/2014/main" id="{FC77C269-9AB2-4E29-B111-4D53DE0B23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812" y="2302001"/>
            <a:ext cx="2101359" cy="2101359"/>
          </a:xfrm>
          <a:prstGeom prst="rect">
            <a:avLst/>
          </a:prstGeom>
          <a:solidFill>
            <a:schemeClr val="bg1"/>
          </a:solidFill>
        </p:spPr>
      </p:pic>
      <p:pic>
        <p:nvPicPr>
          <p:cNvPr id="10" name="Picture 9">
            <a:extLst>
              <a:ext uri="{FF2B5EF4-FFF2-40B4-BE49-F238E27FC236}">
                <a16:creationId xmlns:a16="http://schemas.microsoft.com/office/drawing/2014/main" id="{6B29B77D-3C37-46D2-AB91-A181B545E3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82957" y="2302001"/>
            <a:ext cx="4857812" cy="1928967"/>
          </a:xfrm>
          <a:prstGeom prst="rect">
            <a:avLst/>
          </a:prstGeom>
          <a:solidFill>
            <a:schemeClr val="bg1"/>
          </a:solidFill>
        </p:spPr>
      </p:pic>
      <p:pic>
        <p:nvPicPr>
          <p:cNvPr id="12" name="Picture 11">
            <a:extLst>
              <a:ext uri="{FF2B5EF4-FFF2-40B4-BE49-F238E27FC236}">
                <a16:creationId xmlns:a16="http://schemas.microsoft.com/office/drawing/2014/main" id="{7841FCF6-7A89-4F27-BCF1-72D7752604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1812" y="4513510"/>
            <a:ext cx="2141546" cy="2141546"/>
          </a:xfrm>
          <a:prstGeom prst="rect">
            <a:avLst/>
          </a:prstGeom>
        </p:spPr>
      </p:pic>
      <p:pic>
        <p:nvPicPr>
          <p:cNvPr id="11" name="Picture 10">
            <a:extLst>
              <a:ext uri="{FF2B5EF4-FFF2-40B4-BE49-F238E27FC236}">
                <a16:creationId xmlns:a16="http://schemas.microsoft.com/office/drawing/2014/main" id="{44D75E69-EE45-4D0D-B4CF-A9F2E2431838}"/>
              </a:ext>
            </a:extLst>
          </p:cNvPr>
          <p:cNvPicPr>
            <a:picLocks noChangeAspect="1"/>
          </p:cNvPicPr>
          <p:nvPr/>
        </p:nvPicPr>
        <p:blipFill rotWithShape="1">
          <a:blip r:embed="rId6">
            <a:extLst>
              <a:ext uri="{28A0092B-C50C-407E-A947-70E740481C1C}">
                <a14:useLocalDpi xmlns:a14="http://schemas.microsoft.com/office/drawing/2010/main" val="0"/>
              </a:ext>
            </a:extLst>
          </a:blip>
          <a:srcRect t="38788" b="29312"/>
          <a:stretch/>
        </p:blipFill>
        <p:spPr>
          <a:xfrm>
            <a:off x="3182957" y="4715435"/>
            <a:ext cx="5135460" cy="1638240"/>
          </a:xfrm>
          <a:prstGeom prst="rect">
            <a:avLst/>
          </a:prstGeom>
        </p:spPr>
      </p:pic>
    </p:spTree>
    <p:extLst>
      <p:ext uri="{BB962C8B-B14F-4D97-AF65-F5344CB8AC3E}">
        <p14:creationId xmlns:p14="http://schemas.microsoft.com/office/powerpoint/2010/main" val="26678637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04E3071-17BD-4D96-9A87-054397C8D4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F99407BC-5137-4BBA-B21A-63DA97F27806}"/>
              </a:ext>
            </a:extLst>
          </p:cNvPr>
          <p:cNvSpPr>
            <a:spLocks noGrp="1"/>
          </p:cNvSpPr>
          <p:nvPr>
            <p:ph idx="1"/>
          </p:nvPr>
        </p:nvSpPr>
        <p:spPr>
          <a:xfrm>
            <a:off x="5755342" y="1784826"/>
            <a:ext cx="6351676" cy="4096021"/>
          </a:xfrm>
          <a:solidFill>
            <a:srgbClr val="4DB748"/>
          </a:solidFill>
        </p:spPr>
        <p:txBody>
          <a:bodyPr>
            <a:noAutofit/>
          </a:bodyPr>
          <a:lstStyle/>
          <a:p>
            <a:r>
              <a:rPr lang="en-US" sz="2000" b="1" dirty="0"/>
              <a:t>Precision for Your Space</a:t>
            </a:r>
            <a:br>
              <a:rPr lang="en-US" sz="2000" dirty="0"/>
            </a:br>
            <a:r>
              <a:rPr lang="en-US" sz="2000" dirty="0"/>
              <a:t>Every project is delivered with meticulous attention to detail, structured quality assurance, and a commitment to creating safe, clean, and healthy environments.</a:t>
            </a:r>
          </a:p>
          <a:p>
            <a:r>
              <a:rPr lang="en-US" sz="2000" b="1" dirty="0"/>
              <a:t>Preservation for Our Planet</a:t>
            </a:r>
            <a:br>
              <a:rPr lang="en-US" sz="2000" dirty="0"/>
            </a:br>
            <a:r>
              <a:rPr lang="en-US" sz="2000" dirty="0"/>
              <a:t>Every cleaning decision is guided by environmental conservation, sustainable practices, and responsible resource use to help protect future generations.</a:t>
            </a:r>
          </a:p>
          <a:p>
            <a:r>
              <a:rPr lang="en-US" sz="2000" b="1" dirty="0"/>
              <a:t>Positive Impact for Our Communities</a:t>
            </a:r>
            <a:br>
              <a:rPr lang="en-US" sz="2000" dirty="0"/>
            </a:br>
            <a:r>
              <a:rPr lang="en-US" sz="2000" dirty="0"/>
              <a:t>We work alongside our clients and communities to improve living and working environments, creating lasting social and environmental impact through responsible business practices.</a:t>
            </a:r>
          </a:p>
          <a:p>
            <a:endParaRPr lang="en-US" sz="2000" dirty="0"/>
          </a:p>
        </p:txBody>
      </p:sp>
      <p:sp>
        <p:nvSpPr>
          <p:cNvPr id="6" name="Rectangle 5">
            <a:extLst>
              <a:ext uri="{FF2B5EF4-FFF2-40B4-BE49-F238E27FC236}">
                <a16:creationId xmlns:a16="http://schemas.microsoft.com/office/drawing/2014/main" id="{6B780747-0512-4FB1-9776-7D8D14899EBE}"/>
              </a:ext>
            </a:extLst>
          </p:cNvPr>
          <p:cNvSpPr/>
          <p:nvPr/>
        </p:nvSpPr>
        <p:spPr>
          <a:xfrm>
            <a:off x="717365" y="3299862"/>
            <a:ext cx="1862689" cy="1200329"/>
          </a:xfrm>
          <a:prstGeom prst="rect">
            <a:avLst/>
          </a:prstGeom>
        </p:spPr>
        <p:txBody>
          <a:bodyPr wrap="none">
            <a:spAutoFit/>
          </a:bodyPr>
          <a:lstStyle/>
          <a:p>
            <a:r>
              <a:rPr lang="en-US" sz="3600" b="1" dirty="0">
                <a:solidFill>
                  <a:srgbClr val="4DB748"/>
                </a:solidFill>
              </a:rPr>
              <a:t>WHY </a:t>
            </a:r>
          </a:p>
          <a:p>
            <a:r>
              <a:rPr lang="en-US" sz="3600" b="1" dirty="0">
                <a:solidFill>
                  <a:srgbClr val="4DB748"/>
                </a:solidFill>
              </a:rPr>
              <a:t>Tacoma?</a:t>
            </a:r>
            <a:endParaRPr lang="en-KE" sz="3600" dirty="0">
              <a:solidFill>
                <a:srgbClr val="4DB748"/>
              </a:solidFill>
            </a:endParaRPr>
          </a:p>
        </p:txBody>
      </p:sp>
    </p:spTree>
    <p:extLst>
      <p:ext uri="{BB962C8B-B14F-4D97-AF65-F5344CB8AC3E}">
        <p14:creationId xmlns:p14="http://schemas.microsoft.com/office/powerpoint/2010/main" val="658329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A7C220-298E-4746-9C53-D5F206E16E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48077BC8-32A9-430B-9F1C-BD8533282DB3}"/>
              </a:ext>
            </a:extLst>
          </p:cNvPr>
          <p:cNvSpPr>
            <a:spLocks noGrp="1"/>
          </p:cNvSpPr>
          <p:nvPr>
            <p:ph idx="1"/>
          </p:nvPr>
        </p:nvSpPr>
        <p:spPr>
          <a:xfrm>
            <a:off x="3093468" y="2033095"/>
            <a:ext cx="8990956" cy="4351338"/>
          </a:xfrm>
        </p:spPr>
        <p:txBody>
          <a:bodyPr>
            <a:normAutofit/>
          </a:bodyPr>
          <a:lstStyle/>
          <a:p>
            <a:pPr marL="0" indent="0">
              <a:buNone/>
            </a:pPr>
            <a:r>
              <a:rPr lang="en-US" sz="2000" b="1" dirty="0">
                <a:solidFill>
                  <a:schemeClr val="bg1"/>
                </a:solidFill>
              </a:rPr>
              <a:t>Tacoma Eco Cleaning Company Limited.</a:t>
            </a:r>
          </a:p>
          <a:p>
            <a:pPr marL="0" indent="0">
              <a:buNone/>
            </a:pPr>
            <a:r>
              <a:rPr lang="en-US" sz="2000" dirty="0">
                <a:solidFill>
                  <a:schemeClr val="bg1"/>
                </a:solidFill>
              </a:rPr>
              <a:t>Nature-Inspired. Precision-Driven.</a:t>
            </a:r>
            <a:br>
              <a:rPr lang="en-US" sz="2000" b="1" dirty="0">
                <a:solidFill>
                  <a:schemeClr val="bg1"/>
                </a:solidFill>
              </a:rPr>
            </a:br>
            <a:endParaRPr lang="en-US" sz="2000" dirty="0">
              <a:solidFill>
                <a:schemeClr val="bg1"/>
              </a:solidFill>
            </a:endParaRPr>
          </a:p>
          <a:p>
            <a:pPr marL="0" indent="0">
              <a:buNone/>
            </a:pPr>
            <a:endParaRPr lang="en-US" sz="2000" dirty="0">
              <a:solidFill>
                <a:schemeClr val="bg1"/>
              </a:solidFill>
            </a:endParaRPr>
          </a:p>
          <a:p>
            <a:r>
              <a:rPr lang="en-US" sz="2000" dirty="0">
                <a:solidFill>
                  <a:schemeClr val="bg1"/>
                </a:solidFill>
              </a:rPr>
              <a:t>📍 Nairobi, Kenya</a:t>
            </a:r>
          </a:p>
          <a:p>
            <a:r>
              <a:rPr lang="en-US" sz="2000" dirty="0">
                <a:solidFill>
                  <a:schemeClr val="bg1"/>
                </a:solidFill>
              </a:rPr>
              <a:t>📞 +254 XXX </a:t>
            </a:r>
            <a:r>
              <a:rPr lang="en-US" sz="2000" dirty="0" err="1">
                <a:solidFill>
                  <a:schemeClr val="bg1"/>
                </a:solidFill>
              </a:rPr>
              <a:t>XXX</a:t>
            </a:r>
            <a:r>
              <a:rPr lang="en-US" sz="2000" dirty="0">
                <a:solidFill>
                  <a:schemeClr val="bg1"/>
                </a:solidFill>
              </a:rPr>
              <a:t> </a:t>
            </a:r>
            <a:r>
              <a:rPr lang="en-US" sz="2000" dirty="0" err="1">
                <a:solidFill>
                  <a:schemeClr val="bg1"/>
                </a:solidFill>
              </a:rPr>
              <a:t>XXX</a:t>
            </a:r>
            <a:endParaRPr lang="en-US" sz="2000" dirty="0">
              <a:solidFill>
                <a:schemeClr val="bg1"/>
              </a:solidFill>
            </a:endParaRPr>
          </a:p>
          <a:p>
            <a:r>
              <a:rPr lang="en-US" sz="2000" dirty="0">
                <a:solidFill>
                  <a:schemeClr val="bg1"/>
                </a:solidFill>
              </a:rPr>
              <a:t>📧 hello@tacomaecocleaning.co.ke</a:t>
            </a:r>
          </a:p>
          <a:p>
            <a:r>
              <a:rPr lang="en-US" sz="2000" dirty="0">
                <a:solidFill>
                  <a:schemeClr val="bg1"/>
                </a:solidFill>
              </a:rPr>
              <a:t>🌐</a:t>
            </a:r>
            <a:r>
              <a:rPr lang="en-US" sz="2000" dirty="0"/>
              <a:t> </a:t>
            </a:r>
            <a:r>
              <a:rPr lang="en-US" sz="2000" u="sng" dirty="0">
                <a:hlinkClick r:id="rId3"/>
              </a:rPr>
              <a:t>www.tacomaecocleaning.co.ke</a:t>
            </a:r>
            <a:endParaRPr lang="en-US" sz="2000" u="sng" dirty="0"/>
          </a:p>
          <a:p>
            <a:endParaRPr lang="en-US" sz="2000" u="sng" dirty="0"/>
          </a:p>
          <a:p>
            <a:pPr marL="0" indent="0">
              <a:buNone/>
            </a:pPr>
            <a:r>
              <a:rPr lang="en-US" sz="2400" b="1" dirty="0"/>
              <a:t>Where Environmental Responsibility Meets Operational Excellence.</a:t>
            </a:r>
          </a:p>
          <a:p>
            <a:pPr marL="0" indent="0">
              <a:buNone/>
            </a:pPr>
            <a:endParaRPr lang="en-US" sz="2000" b="1" dirty="0"/>
          </a:p>
          <a:p>
            <a:endParaRPr lang="en-US" sz="2000" dirty="0"/>
          </a:p>
          <a:p>
            <a:endParaRPr lang="en-US" sz="2000" dirty="0"/>
          </a:p>
        </p:txBody>
      </p:sp>
      <p:sp>
        <p:nvSpPr>
          <p:cNvPr id="5" name="Rectangle 4">
            <a:extLst>
              <a:ext uri="{FF2B5EF4-FFF2-40B4-BE49-F238E27FC236}">
                <a16:creationId xmlns:a16="http://schemas.microsoft.com/office/drawing/2014/main" id="{D60B8227-2B48-42FF-909F-6E40C72D0070}"/>
              </a:ext>
            </a:extLst>
          </p:cNvPr>
          <p:cNvSpPr/>
          <p:nvPr/>
        </p:nvSpPr>
        <p:spPr>
          <a:xfrm>
            <a:off x="220116" y="2821989"/>
            <a:ext cx="2873351" cy="707886"/>
          </a:xfrm>
          <a:prstGeom prst="rect">
            <a:avLst/>
          </a:prstGeom>
        </p:spPr>
        <p:txBody>
          <a:bodyPr wrap="none">
            <a:spAutoFit/>
          </a:bodyPr>
          <a:lstStyle/>
          <a:p>
            <a:r>
              <a:rPr lang="en-US" sz="4000" b="1" dirty="0"/>
              <a:t>CONTACT US</a:t>
            </a:r>
            <a:endParaRPr lang="en-US" sz="4000" dirty="0"/>
          </a:p>
        </p:txBody>
      </p:sp>
    </p:spTree>
    <p:extLst>
      <p:ext uri="{BB962C8B-B14F-4D97-AF65-F5344CB8AC3E}">
        <p14:creationId xmlns:p14="http://schemas.microsoft.com/office/powerpoint/2010/main" val="3559274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71459A-72D7-4B97-9F32-89136F99F3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B1FA3DC-F25F-41D7-BE47-AD3C4A1C6703}"/>
              </a:ext>
            </a:extLst>
          </p:cNvPr>
          <p:cNvSpPr>
            <a:spLocks noGrp="1"/>
          </p:cNvSpPr>
          <p:nvPr>
            <p:ph type="title"/>
          </p:nvPr>
        </p:nvSpPr>
        <p:spPr>
          <a:xfrm>
            <a:off x="5014105" y="412652"/>
            <a:ext cx="4829141" cy="1362271"/>
          </a:xfrm>
        </p:spPr>
        <p:txBody>
          <a:bodyPr>
            <a:noAutofit/>
          </a:bodyPr>
          <a:lstStyle/>
          <a:p>
            <a:r>
              <a:rPr lang="en-US" sz="4800" b="1" dirty="0"/>
              <a:t>About Tacoma.</a:t>
            </a:r>
            <a:br>
              <a:rPr lang="en-US" sz="4800" b="1" dirty="0"/>
            </a:br>
            <a:endParaRPr lang="en-US" sz="4800" b="1" dirty="0"/>
          </a:p>
        </p:txBody>
      </p:sp>
      <p:sp>
        <p:nvSpPr>
          <p:cNvPr id="3" name="Content Placeholder 2">
            <a:extLst>
              <a:ext uri="{FF2B5EF4-FFF2-40B4-BE49-F238E27FC236}">
                <a16:creationId xmlns:a16="http://schemas.microsoft.com/office/drawing/2014/main" id="{5A96FD88-0811-4184-8510-6E8CE25BD2CA}"/>
              </a:ext>
            </a:extLst>
          </p:cNvPr>
          <p:cNvSpPr>
            <a:spLocks noGrp="1"/>
          </p:cNvSpPr>
          <p:nvPr>
            <p:ph idx="1"/>
          </p:nvPr>
        </p:nvSpPr>
        <p:spPr>
          <a:xfrm>
            <a:off x="5145741" y="1446294"/>
            <a:ext cx="6947647" cy="5160694"/>
          </a:xfrm>
        </p:spPr>
        <p:txBody>
          <a:bodyPr>
            <a:noAutofit/>
          </a:bodyPr>
          <a:lstStyle/>
          <a:p>
            <a:pPr marL="0" indent="0">
              <a:buNone/>
            </a:pPr>
            <a:r>
              <a:rPr lang="en-US" sz="2000" dirty="0"/>
              <a:t>Tacoma Eco Cleaning Company Limited is a Kenyan-owned cleaning and environmental hygiene company providing professional residential, commercial, institutional, and specialized cleaning services. We exist to protect future generations by creating safe, clean, and sustainable environments through environmentally responsible practices, precision, and exceptional customer service.</a:t>
            </a:r>
          </a:p>
          <a:p>
            <a:pPr marL="0" indent="0">
              <a:buNone/>
            </a:pPr>
            <a:r>
              <a:rPr lang="en-US" sz="2000" dirty="0"/>
              <a:t>Our commitment extends beyond cleaning to environmental conservation and community impact, preserving natural resources while promoting healthier, safer, and more productive spaces for the communities we serve.</a:t>
            </a:r>
          </a:p>
          <a:p>
            <a:pPr marL="0" indent="0">
              <a:buNone/>
            </a:pPr>
            <a:r>
              <a:rPr lang="en-US" sz="2000" dirty="0"/>
              <a:t>Through continuous staff development and adherence to industry best practices, we deliver innovative, reliable, and sustainable solutions that create lasting value for our clients, communities, and the environment.</a:t>
            </a:r>
          </a:p>
          <a:p>
            <a:endParaRPr lang="en-US" sz="2000" dirty="0"/>
          </a:p>
        </p:txBody>
      </p:sp>
    </p:spTree>
    <p:extLst>
      <p:ext uri="{BB962C8B-B14F-4D97-AF65-F5344CB8AC3E}">
        <p14:creationId xmlns:p14="http://schemas.microsoft.com/office/powerpoint/2010/main" val="2240794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1EE0BED-CD31-4A72-8FBD-C1C00DF421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26954167-1455-4F6E-BE52-39B2BDC0769B}"/>
              </a:ext>
            </a:extLst>
          </p:cNvPr>
          <p:cNvSpPr/>
          <p:nvPr/>
        </p:nvSpPr>
        <p:spPr>
          <a:xfrm>
            <a:off x="80682" y="1582341"/>
            <a:ext cx="7658307" cy="1846659"/>
          </a:xfrm>
          <a:prstGeom prst="rect">
            <a:avLst/>
          </a:prstGeom>
          <a:solidFill>
            <a:schemeClr val="bg1">
              <a:lumMod val="75000"/>
            </a:schemeClr>
          </a:solidFill>
        </p:spPr>
        <p:txBody>
          <a:bodyPr wrap="square">
            <a:spAutoFit/>
          </a:bodyPr>
          <a:lstStyle/>
          <a:p>
            <a:r>
              <a:rPr lang="en-US" b="1" dirty="0"/>
              <a:t>Our Purpose</a:t>
            </a:r>
          </a:p>
          <a:p>
            <a:endParaRPr lang="en-US" sz="1600" dirty="0"/>
          </a:p>
          <a:p>
            <a:r>
              <a:rPr lang="en-US" sz="1600" dirty="0"/>
              <a:t>We exist to protect future generations by creating safe, clean, and sustainable environments. Through responsible cleaning practices, environmental conservation, and community-centered initiatives, we preserve natural resources, improve the quality of life in the communities we serve, and create a lasting positive impact.</a:t>
            </a:r>
          </a:p>
          <a:p>
            <a:endParaRPr lang="en-US" sz="1600" dirty="0"/>
          </a:p>
        </p:txBody>
      </p:sp>
      <p:sp>
        <p:nvSpPr>
          <p:cNvPr id="12" name="Rectangle 11">
            <a:extLst>
              <a:ext uri="{FF2B5EF4-FFF2-40B4-BE49-F238E27FC236}">
                <a16:creationId xmlns:a16="http://schemas.microsoft.com/office/drawing/2014/main" id="{7FD10C2E-03EF-42E3-87C9-0C2ACD0C963D}"/>
              </a:ext>
            </a:extLst>
          </p:cNvPr>
          <p:cNvSpPr/>
          <p:nvPr/>
        </p:nvSpPr>
        <p:spPr>
          <a:xfrm>
            <a:off x="80682" y="3540335"/>
            <a:ext cx="7658307" cy="1384995"/>
          </a:xfrm>
          <a:prstGeom prst="rect">
            <a:avLst/>
          </a:prstGeom>
          <a:solidFill>
            <a:schemeClr val="bg1">
              <a:lumMod val="75000"/>
            </a:schemeClr>
          </a:solidFill>
        </p:spPr>
        <p:txBody>
          <a:bodyPr wrap="square">
            <a:spAutoFit/>
          </a:bodyPr>
          <a:lstStyle/>
          <a:p>
            <a:r>
              <a:rPr lang="en-US" b="1" dirty="0"/>
              <a:t>Our mission</a:t>
            </a:r>
          </a:p>
          <a:p>
            <a:endParaRPr lang="en-KE" dirty="0"/>
          </a:p>
          <a:p>
            <a:r>
              <a:rPr lang="en-US" sz="1600" dirty="0"/>
              <a:t>To deliver exceptional cleaning and sanitation services that create safe, healthy, and sustainable environments while promoting environmental conservation and community well-being.</a:t>
            </a:r>
          </a:p>
        </p:txBody>
      </p:sp>
      <p:sp>
        <p:nvSpPr>
          <p:cNvPr id="13" name="Content Placeholder 2">
            <a:extLst>
              <a:ext uri="{FF2B5EF4-FFF2-40B4-BE49-F238E27FC236}">
                <a16:creationId xmlns:a16="http://schemas.microsoft.com/office/drawing/2014/main" id="{B6D76566-0970-477F-A51D-B25F09F7FC70}"/>
              </a:ext>
            </a:extLst>
          </p:cNvPr>
          <p:cNvSpPr>
            <a:spLocks noGrp="1"/>
          </p:cNvSpPr>
          <p:nvPr>
            <p:ph idx="1"/>
          </p:nvPr>
        </p:nvSpPr>
        <p:spPr>
          <a:xfrm>
            <a:off x="80681" y="5100918"/>
            <a:ext cx="7658307" cy="1299882"/>
          </a:xfrm>
          <a:solidFill>
            <a:schemeClr val="bg1">
              <a:lumMod val="75000"/>
            </a:schemeClr>
          </a:solidFill>
        </p:spPr>
        <p:txBody>
          <a:bodyPr>
            <a:noAutofit/>
          </a:bodyPr>
          <a:lstStyle/>
          <a:p>
            <a:pPr marL="0" indent="0">
              <a:buNone/>
            </a:pPr>
            <a:r>
              <a:rPr lang="en-US" sz="1800" b="1" dirty="0"/>
              <a:t>Our Vision</a:t>
            </a:r>
            <a:endParaRPr lang="en-US" sz="1800" dirty="0"/>
          </a:p>
          <a:p>
            <a:pPr marL="0" indent="0">
              <a:buNone/>
            </a:pPr>
            <a:r>
              <a:rPr lang="en-US" sz="1600" dirty="0"/>
              <a:t>To become Kenya’s most trusted eco-conscious cleaning and hygiene solutions provider, leading the way in environmental preservation, community improvement, and sustainable impact for future generations.</a:t>
            </a:r>
          </a:p>
        </p:txBody>
      </p:sp>
    </p:spTree>
    <p:extLst>
      <p:ext uri="{BB962C8B-B14F-4D97-AF65-F5344CB8AC3E}">
        <p14:creationId xmlns:p14="http://schemas.microsoft.com/office/powerpoint/2010/main" val="449159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DD58EAB-49D3-4463-9CC5-EAC72A7A92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82" y="0"/>
            <a:ext cx="12192000" cy="6858000"/>
          </a:xfrm>
          <a:prstGeom prst="rect">
            <a:avLst/>
          </a:prstGeom>
        </p:spPr>
      </p:pic>
      <p:pic>
        <p:nvPicPr>
          <p:cNvPr id="19" name="Picture 18">
            <a:extLst>
              <a:ext uri="{FF2B5EF4-FFF2-40B4-BE49-F238E27FC236}">
                <a16:creationId xmlns:a16="http://schemas.microsoft.com/office/drawing/2014/main" id="{31F67776-A4E5-47C1-A776-0B210C87D9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82" y="2049934"/>
            <a:ext cx="5264597" cy="2961336"/>
          </a:xfrm>
          <a:prstGeom prst="rect">
            <a:avLst/>
          </a:prstGeom>
        </p:spPr>
      </p:pic>
      <p:sp>
        <p:nvSpPr>
          <p:cNvPr id="20" name="Rectangle 19">
            <a:extLst>
              <a:ext uri="{FF2B5EF4-FFF2-40B4-BE49-F238E27FC236}">
                <a16:creationId xmlns:a16="http://schemas.microsoft.com/office/drawing/2014/main" id="{FA5E52DA-2D3F-4ABE-91FE-1BC063838E98}"/>
              </a:ext>
            </a:extLst>
          </p:cNvPr>
          <p:cNvSpPr/>
          <p:nvPr/>
        </p:nvSpPr>
        <p:spPr>
          <a:xfrm>
            <a:off x="5416997" y="1459934"/>
            <a:ext cx="5708203" cy="5016758"/>
          </a:xfrm>
          <a:prstGeom prst="rect">
            <a:avLst/>
          </a:prstGeom>
          <a:solidFill>
            <a:schemeClr val="bg1">
              <a:lumMod val="75000"/>
            </a:schemeClr>
          </a:solidFill>
        </p:spPr>
        <p:txBody>
          <a:bodyPr wrap="square">
            <a:spAutoFit/>
          </a:bodyPr>
          <a:lstStyle/>
          <a:p>
            <a:r>
              <a:rPr lang="en-US" sz="1600" b="1" dirty="0"/>
              <a:t>Integrity</a:t>
            </a:r>
            <a:br>
              <a:rPr lang="en-US" sz="1600" dirty="0"/>
            </a:br>
            <a:r>
              <a:rPr lang="en-US" sz="1600" dirty="0"/>
              <a:t>Acting with honesty, ethics, and professionalism.</a:t>
            </a:r>
          </a:p>
          <a:p>
            <a:endParaRPr lang="en-US" sz="1600" dirty="0"/>
          </a:p>
          <a:p>
            <a:r>
              <a:rPr lang="en-US" sz="1600" b="1" dirty="0"/>
              <a:t>Accountability</a:t>
            </a:r>
            <a:br>
              <a:rPr lang="en-US" sz="1600" dirty="0"/>
            </a:br>
            <a:r>
              <a:rPr lang="en-US" sz="1600" dirty="0"/>
              <a:t>Taking responsibility for our actions and results.</a:t>
            </a:r>
          </a:p>
          <a:p>
            <a:endParaRPr lang="en-US" sz="1600" dirty="0"/>
          </a:p>
          <a:p>
            <a:r>
              <a:rPr lang="en-US" sz="1600" b="1" dirty="0"/>
              <a:t>Transparency</a:t>
            </a:r>
            <a:br>
              <a:rPr lang="en-US" sz="1600" dirty="0"/>
            </a:br>
            <a:r>
              <a:rPr lang="en-US" sz="1600" dirty="0"/>
              <a:t>Promoting openness and clear communication.</a:t>
            </a:r>
          </a:p>
          <a:p>
            <a:endParaRPr lang="en-US" sz="1600" dirty="0"/>
          </a:p>
          <a:p>
            <a:r>
              <a:rPr lang="en-US" sz="1600" b="1" dirty="0"/>
              <a:t>Trust and Respect</a:t>
            </a:r>
            <a:br>
              <a:rPr lang="en-US" sz="1600" dirty="0"/>
            </a:br>
            <a:r>
              <a:rPr lang="en-US" sz="1600" dirty="0"/>
              <a:t>Building strong relationships through reliability and mutual respect.</a:t>
            </a:r>
          </a:p>
          <a:p>
            <a:endParaRPr lang="en-US" sz="1600" dirty="0"/>
          </a:p>
          <a:p>
            <a:r>
              <a:rPr lang="en-US" sz="1600" b="1" dirty="0"/>
              <a:t>Continuous Improvement</a:t>
            </a:r>
            <a:br>
              <a:rPr lang="en-US" sz="1600" dirty="0"/>
            </a:br>
            <a:r>
              <a:rPr lang="en-US" sz="1600" dirty="0"/>
              <a:t>Embracing learning, innovation, and best practices.</a:t>
            </a:r>
          </a:p>
          <a:p>
            <a:endParaRPr lang="en-US" sz="1600" dirty="0"/>
          </a:p>
          <a:p>
            <a:r>
              <a:rPr lang="en-US" sz="1600" b="1" dirty="0"/>
              <a:t>Environmental Stewardship</a:t>
            </a:r>
            <a:br>
              <a:rPr lang="en-US" sz="1600" dirty="0"/>
            </a:br>
            <a:r>
              <a:rPr lang="en-US" sz="1600" dirty="0"/>
              <a:t>Protecting the environment through sustainable practices.</a:t>
            </a:r>
          </a:p>
          <a:p>
            <a:endParaRPr lang="en-US" sz="1600" dirty="0"/>
          </a:p>
          <a:p>
            <a:endParaRPr lang="en-US" sz="1600" dirty="0"/>
          </a:p>
        </p:txBody>
      </p:sp>
      <p:sp>
        <p:nvSpPr>
          <p:cNvPr id="23" name="Rectangle 22">
            <a:extLst>
              <a:ext uri="{FF2B5EF4-FFF2-40B4-BE49-F238E27FC236}">
                <a16:creationId xmlns:a16="http://schemas.microsoft.com/office/drawing/2014/main" id="{D8747CDB-1C9A-4D03-B37D-42FDBEF601BF}"/>
              </a:ext>
            </a:extLst>
          </p:cNvPr>
          <p:cNvSpPr/>
          <p:nvPr/>
        </p:nvSpPr>
        <p:spPr>
          <a:xfrm>
            <a:off x="5416997" y="936714"/>
            <a:ext cx="1803122" cy="523220"/>
          </a:xfrm>
          <a:prstGeom prst="rect">
            <a:avLst/>
          </a:prstGeom>
        </p:spPr>
        <p:txBody>
          <a:bodyPr wrap="none">
            <a:spAutoFit/>
          </a:bodyPr>
          <a:lstStyle/>
          <a:p>
            <a:r>
              <a:rPr lang="en-US" sz="2800" b="1" dirty="0">
                <a:solidFill>
                  <a:srgbClr val="4DB748"/>
                </a:solidFill>
              </a:rPr>
              <a:t>Our Values</a:t>
            </a:r>
            <a:endParaRPr lang="en-KE" sz="2800" dirty="0">
              <a:solidFill>
                <a:srgbClr val="4DB748"/>
              </a:solidFill>
            </a:endParaRPr>
          </a:p>
        </p:txBody>
      </p:sp>
    </p:spTree>
    <p:extLst>
      <p:ext uri="{BB962C8B-B14F-4D97-AF65-F5344CB8AC3E}">
        <p14:creationId xmlns:p14="http://schemas.microsoft.com/office/powerpoint/2010/main" val="2061668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665B918-F371-49C7-9C3F-83D60820B6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D1FE0B63-54CD-4372-8D90-6F3FDE30AA2D}"/>
              </a:ext>
            </a:extLst>
          </p:cNvPr>
          <p:cNvSpPr>
            <a:spLocks noGrp="1"/>
          </p:cNvSpPr>
          <p:nvPr>
            <p:ph idx="1"/>
          </p:nvPr>
        </p:nvSpPr>
        <p:spPr>
          <a:xfrm>
            <a:off x="3086839" y="1208314"/>
            <a:ext cx="2913835" cy="2220686"/>
          </a:xfrm>
        </p:spPr>
        <p:txBody>
          <a:bodyPr>
            <a:normAutofit fontScale="92500" lnSpcReduction="10000"/>
          </a:bodyPr>
          <a:lstStyle/>
          <a:p>
            <a:pPr marL="0" indent="0">
              <a:buNone/>
            </a:pPr>
            <a:r>
              <a:rPr lang="en-US" sz="1700" b="1" dirty="0"/>
              <a:t>Residential Cleaning Services</a:t>
            </a:r>
            <a:endParaRPr lang="en-US" sz="1700" dirty="0"/>
          </a:p>
          <a:p>
            <a:pPr lvl="0">
              <a:buFont typeface="Wingdings" panose="05000000000000000000" pitchFamily="2" charset="2"/>
              <a:buChar char="q"/>
            </a:pPr>
            <a:r>
              <a:rPr lang="en-US" sz="1700" dirty="0"/>
              <a:t>Routine home cleaning </a:t>
            </a:r>
          </a:p>
          <a:p>
            <a:pPr lvl="0">
              <a:buFont typeface="Wingdings" panose="05000000000000000000" pitchFamily="2" charset="2"/>
              <a:buChar char="q"/>
            </a:pPr>
            <a:r>
              <a:rPr lang="en-US" sz="1700" dirty="0"/>
              <a:t>Deep cleaning </a:t>
            </a:r>
          </a:p>
          <a:p>
            <a:pPr lvl="0">
              <a:buFont typeface="Wingdings" panose="05000000000000000000" pitchFamily="2" charset="2"/>
              <a:buChar char="q"/>
            </a:pPr>
            <a:r>
              <a:rPr lang="en-US" sz="1700" dirty="0"/>
              <a:t>Move-in/move-out cleaning </a:t>
            </a:r>
          </a:p>
          <a:p>
            <a:pPr lvl="0">
              <a:buFont typeface="Wingdings" panose="05000000000000000000" pitchFamily="2" charset="2"/>
              <a:buChar char="q"/>
            </a:pPr>
            <a:r>
              <a:rPr lang="en-US" sz="1700" dirty="0"/>
              <a:t>Apartment cleaning </a:t>
            </a:r>
          </a:p>
          <a:p>
            <a:pPr lvl="0">
              <a:buFont typeface="Wingdings" panose="05000000000000000000" pitchFamily="2" charset="2"/>
              <a:buChar char="q"/>
            </a:pPr>
            <a:r>
              <a:rPr lang="en-US" sz="1700" dirty="0"/>
              <a:t>Post-renovation cleaning </a:t>
            </a:r>
          </a:p>
          <a:p>
            <a:pPr marL="0" indent="0">
              <a:buNone/>
            </a:pPr>
            <a:r>
              <a:rPr lang="en-US" sz="1400" dirty="0"/>
              <a:t> </a:t>
            </a:r>
          </a:p>
          <a:p>
            <a:endParaRPr lang="en-US" sz="1400" dirty="0"/>
          </a:p>
        </p:txBody>
      </p:sp>
      <p:sp>
        <p:nvSpPr>
          <p:cNvPr id="4" name="Content Placeholder 2">
            <a:extLst>
              <a:ext uri="{FF2B5EF4-FFF2-40B4-BE49-F238E27FC236}">
                <a16:creationId xmlns:a16="http://schemas.microsoft.com/office/drawing/2014/main" id="{156079B5-C175-44CE-9762-8CF145626557}"/>
              </a:ext>
            </a:extLst>
          </p:cNvPr>
          <p:cNvSpPr txBox="1">
            <a:spLocks/>
          </p:cNvSpPr>
          <p:nvPr/>
        </p:nvSpPr>
        <p:spPr>
          <a:xfrm>
            <a:off x="7923916" y="1120515"/>
            <a:ext cx="4062990" cy="4616969"/>
          </a:xfrm>
          <a:prstGeom prst="rect">
            <a:avLst/>
          </a:prstGeom>
          <a:solidFill>
            <a:schemeClr val="bg1">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t>Specialized Cleaning Services</a:t>
            </a:r>
            <a:endParaRPr lang="en-US" sz="1600" dirty="0"/>
          </a:p>
          <a:p>
            <a:pPr>
              <a:buFont typeface="Wingdings" panose="05000000000000000000" pitchFamily="2" charset="2"/>
              <a:buChar char="q"/>
            </a:pPr>
            <a:r>
              <a:rPr lang="en-US" sz="1600" dirty="0"/>
              <a:t>Post-construction cleaning </a:t>
            </a:r>
          </a:p>
          <a:p>
            <a:pPr>
              <a:buFont typeface="Wingdings" panose="05000000000000000000" pitchFamily="2" charset="2"/>
              <a:buChar char="q"/>
            </a:pPr>
            <a:r>
              <a:rPr lang="en-US" sz="1600" dirty="0"/>
              <a:t>High-level cleaning </a:t>
            </a:r>
          </a:p>
          <a:p>
            <a:pPr>
              <a:buFont typeface="Wingdings" panose="05000000000000000000" pitchFamily="2" charset="2"/>
              <a:buChar char="q"/>
            </a:pPr>
            <a:r>
              <a:rPr lang="en-US" sz="1600" dirty="0"/>
              <a:t>Carpet cleaning </a:t>
            </a:r>
          </a:p>
          <a:p>
            <a:pPr>
              <a:buFont typeface="Wingdings" panose="05000000000000000000" pitchFamily="2" charset="2"/>
              <a:buChar char="q"/>
            </a:pPr>
            <a:r>
              <a:rPr lang="en-US" sz="1600" dirty="0"/>
              <a:t>Upholstery cleaning </a:t>
            </a:r>
          </a:p>
          <a:p>
            <a:pPr>
              <a:buFont typeface="Wingdings" panose="05000000000000000000" pitchFamily="2" charset="2"/>
              <a:buChar char="q"/>
            </a:pPr>
            <a:r>
              <a:rPr lang="en-US" sz="1600" dirty="0"/>
              <a:t>Window cleaning </a:t>
            </a:r>
          </a:p>
          <a:p>
            <a:pPr marL="0" indent="0">
              <a:buNone/>
            </a:pPr>
            <a:r>
              <a:rPr lang="en-US" sz="1600" dirty="0"/>
              <a:t> </a:t>
            </a:r>
          </a:p>
          <a:p>
            <a:pPr marL="0" indent="0">
              <a:buNone/>
            </a:pPr>
            <a:r>
              <a:rPr lang="en-US" sz="1600" b="1" dirty="0"/>
              <a:t>Pest Control &amp; Fumigation</a:t>
            </a:r>
            <a:endParaRPr lang="en-US" sz="1600" dirty="0"/>
          </a:p>
          <a:p>
            <a:pPr>
              <a:buFont typeface="Wingdings" panose="05000000000000000000" pitchFamily="2" charset="2"/>
              <a:buChar char="q"/>
            </a:pPr>
            <a:r>
              <a:rPr lang="en-US" sz="1600" dirty="0"/>
              <a:t>Residential fumigation </a:t>
            </a:r>
          </a:p>
          <a:p>
            <a:pPr>
              <a:buFont typeface="Wingdings" panose="05000000000000000000" pitchFamily="2" charset="2"/>
              <a:buChar char="q"/>
            </a:pPr>
            <a:r>
              <a:rPr lang="en-US" sz="1600" dirty="0"/>
              <a:t>Commercial pest management </a:t>
            </a:r>
          </a:p>
          <a:p>
            <a:pPr>
              <a:buFont typeface="Wingdings" panose="05000000000000000000" pitchFamily="2" charset="2"/>
              <a:buChar char="q"/>
            </a:pPr>
            <a:r>
              <a:rPr lang="en-US" sz="1600" dirty="0"/>
              <a:t>Rodent control </a:t>
            </a:r>
          </a:p>
          <a:p>
            <a:pPr>
              <a:buFont typeface="Wingdings" panose="05000000000000000000" pitchFamily="2" charset="2"/>
              <a:buChar char="q"/>
            </a:pPr>
            <a:r>
              <a:rPr lang="en-US" sz="1600" dirty="0"/>
              <a:t>Insect management </a:t>
            </a:r>
          </a:p>
          <a:p>
            <a:pPr>
              <a:buFont typeface="Wingdings" panose="05000000000000000000" pitchFamily="2" charset="2"/>
              <a:buChar char="q"/>
            </a:pPr>
            <a:r>
              <a:rPr lang="en-US" sz="1600" dirty="0"/>
              <a:t>Preventive treatment </a:t>
            </a:r>
            <a:r>
              <a:rPr lang="en-US" sz="1600" dirty="0" err="1"/>
              <a:t>programmes</a:t>
            </a:r>
            <a:r>
              <a:rPr lang="en-US" sz="1600" dirty="0"/>
              <a:t> </a:t>
            </a:r>
          </a:p>
          <a:p>
            <a:endParaRPr lang="en-US" sz="1600" dirty="0"/>
          </a:p>
        </p:txBody>
      </p:sp>
      <p:sp>
        <p:nvSpPr>
          <p:cNvPr id="7" name="Rectangle 6">
            <a:extLst>
              <a:ext uri="{FF2B5EF4-FFF2-40B4-BE49-F238E27FC236}">
                <a16:creationId xmlns:a16="http://schemas.microsoft.com/office/drawing/2014/main" id="{7740C901-681E-4AE4-B5A9-E70F206E9916}"/>
              </a:ext>
            </a:extLst>
          </p:cNvPr>
          <p:cNvSpPr/>
          <p:nvPr/>
        </p:nvSpPr>
        <p:spPr>
          <a:xfrm>
            <a:off x="3039116" y="390911"/>
            <a:ext cx="2016834" cy="523220"/>
          </a:xfrm>
          <a:prstGeom prst="rect">
            <a:avLst/>
          </a:prstGeom>
        </p:spPr>
        <p:txBody>
          <a:bodyPr wrap="none">
            <a:spAutoFit/>
          </a:bodyPr>
          <a:lstStyle/>
          <a:p>
            <a:r>
              <a:rPr lang="en-US" sz="2800" b="1" dirty="0">
                <a:solidFill>
                  <a:srgbClr val="4DB748"/>
                </a:solidFill>
              </a:rPr>
              <a:t>Our services</a:t>
            </a:r>
            <a:endParaRPr lang="en-KE" sz="2800" dirty="0">
              <a:solidFill>
                <a:srgbClr val="4DB748"/>
              </a:solidFill>
            </a:endParaRPr>
          </a:p>
        </p:txBody>
      </p:sp>
      <p:sp>
        <p:nvSpPr>
          <p:cNvPr id="10" name="Rectangle 9">
            <a:extLst>
              <a:ext uri="{FF2B5EF4-FFF2-40B4-BE49-F238E27FC236}">
                <a16:creationId xmlns:a16="http://schemas.microsoft.com/office/drawing/2014/main" id="{2F6D60B3-1AB6-4F3F-B5E4-4C125FF5D9A6}"/>
              </a:ext>
            </a:extLst>
          </p:cNvPr>
          <p:cNvSpPr/>
          <p:nvPr/>
        </p:nvSpPr>
        <p:spPr>
          <a:xfrm>
            <a:off x="3086839" y="3254518"/>
            <a:ext cx="3168337" cy="1815882"/>
          </a:xfrm>
          <a:prstGeom prst="rect">
            <a:avLst/>
          </a:prstGeom>
        </p:spPr>
        <p:txBody>
          <a:bodyPr wrap="square">
            <a:spAutoFit/>
          </a:bodyPr>
          <a:lstStyle/>
          <a:p>
            <a:r>
              <a:rPr lang="en-US" sz="1600" b="1" dirty="0"/>
              <a:t>Commercial Cleaning Services</a:t>
            </a:r>
          </a:p>
          <a:p>
            <a:endParaRPr lang="en-US" sz="1600" dirty="0"/>
          </a:p>
          <a:p>
            <a:pPr marL="285750" lvl="0" indent="-285750">
              <a:buFont typeface="Wingdings" panose="05000000000000000000" pitchFamily="2" charset="2"/>
              <a:buChar char="q"/>
            </a:pPr>
            <a:r>
              <a:rPr lang="en-US" sz="1600" dirty="0"/>
              <a:t>Office cleaning </a:t>
            </a:r>
          </a:p>
          <a:p>
            <a:pPr marL="285750" lvl="0" indent="-285750">
              <a:buFont typeface="Wingdings" panose="05000000000000000000" pitchFamily="2" charset="2"/>
              <a:buChar char="q"/>
            </a:pPr>
            <a:r>
              <a:rPr lang="en-US" sz="1600" dirty="0"/>
              <a:t>Corporate facilities cleaning </a:t>
            </a:r>
          </a:p>
          <a:p>
            <a:pPr marL="285750" lvl="0" indent="-285750">
              <a:buFont typeface="Wingdings" panose="05000000000000000000" pitchFamily="2" charset="2"/>
              <a:buChar char="q"/>
            </a:pPr>
            <a:r>
              <a:rPr lang="en-US" sz="1600" dirty="0"/>
              <a:t>Retail and showroom cleaning </a:t>
            </a:r>
          </a:p>
          <a:p>
            <a:pPr marL="285750" lvl="0" indent="-285750">
              <a:buFont typeface="Wingdings" panose="05000000000000000000" pitchFamily="2" charset="2"/>
              <a:buChar char="q"/>
            </a:pPr>
            <a:r>
              <a:rPr lang="en-US" sz="1600" dirty="0"/>
              <a:t>Hospitality cleaning </a:t>
            </a:r>
          </a:p>
          <a:p>
            <a:pPr marL="285750" lvl="0" indent="-285750">
              <a:buFont typeface="Wingdings" panose="05000000000000000000" pitchFamily="2" charset="2"/>
              <a:buChar char="q"/>
            </a:pPr>
            <a:r>
              <a:rPr lang="en-US" sz="1600" dirty="0"/>
              <a:t>Shared workspace maintenance </a:t>
            </a:r>
          </a:p>
        </p:txBody>
      </p:sp>
      <p:sp>
        <p:nvSpPr>
          <p:cNvPr id="6" name="Rectangle 5">
            <a:extLst>
              <a:ext uri="{FF2B5EF4-FFF2-40B4-BE49-F238E27FC236}">
                <a16:creationId xmlns:a16="http://schemas.microsoft.com/office/drawing/2014/main" id="{FC86BCC9-5A75-4A71-9F6D-6D775875C98D}"/>
              </a:ext>
            </a:extLst>
          </p:cNvPr>
          <p:cNvSpPr/>
          <p:nvPr/>
        </p:nvSpPr>
        <p:spPr>
          <a:xfrm>
            <a:off x="11986906" y="0"/>
            <a:ext cx="205094" cy="6858000"/>
          </a:xfrm>
          <a:prstGeom prst="rect">
            <a:avLst/>
          </a:prstGeom>
          <a:solidFill>
            <a:srgbClr val="4DB7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KE"/>
          </a:p>
        </p:txBody>
      </p:sp>
    </p:spTree>
    <p:extLst>
      <p:ext uri="{BB962C8B-B14F-4D97-AF65-F5344CB8AC3E}">
        <p14:creationId xmlns:p14="http://schemas.microsoft.com/office/powerpoint/2010/main" val="995034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2270CB3-D9EA-44A9-80D3-F3E2CFD21A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77D57156-3E20-40BD-BC00-5FBF16D0C433}"/>
              </a:ext>
            </a:extLst>
          </p:cNvPr>
          <p:cNvSpPr>
            <a:spLocks noGrp="1"/>
          </p:cNvSpPr>
          <p:nvPr>
            <p:ph idx="1"/>
          </p:nvPr>
        </p:nvSpPr>
        <p:spPr>
          <a:xfrm>
            <a:off x="3525324" y="1156703"/>
            <a:ext cx="8728791" cy="5588841"/>
          </a:xfrm>
        </p:spPr>
        <p:txBody>
          <a:bodyPr>
            <a:noAutofit/>
          </a:bodyPr>
          <a:lstStyle/>
          <a:p>
            <a:pPr marL="0" indent="0">
              <a:buNone/>
            </a:pPr>
            <a:r>
              <a:rPr lang="en-US" sz="1600" b="1" dirty="0"/>
              <a:t>Why Tacoma?</a:t>
            </a:r>
            <a:endParaRPr lang="en-US" sz="1600" dirty="0"/>
          </a:p>
          <a:p>
            <a:pPr marL="0" indent="0">
              <a:buNone/>
            </a:pPr>
            <a:r>
              <a:rPr lang="en-US" sz="1600" dirty="0"/>
              <a:t>The name </a:t>
            </a:r>
            <a:r>
              <a:rPr lang="en-US" sz="1600" i="1" dirty="0"/>
              <a:t>Tacoma</a:t>
            </a:r>
            <a:r>
              <a:rPr lang="en-US" sz="1600" dirty="0"/>
              <a:t> is inspired by an indigenous term associated with a majestic glacier-capped mountain that sustains life through the water and resources it provides to surrounding communities. This symbolism reflects our purpose: preserving the environment, improving the communities we serve, and creating a lasting positive impact.</a:t>
            </a:r>
          </a:p>
          <a:p>
            <a:pPr marL="0" indent="0">
              <a:buNone/>
            </a:pPr>
            <a:r>
              <a:rPr lang="en-US" sz="1600" dirty="0"/>
              <a:t>Just as mountains nurture and sustain life, Tacoma is committed to creating cleaner, healthier, and more sustainable environments while empowering communities through responsible environmental stewardship and service excellence. We believe that cleanliness extends beyond physical spaces—it contributes to healthier lifestyles, stronger communities, and a more sustainable future.</a:t>
            </a:r>
          </a:p>
          <a:p>
            <a:pPr marL="0" indent="0">
              <a:buNone/>
            </a:pPr>
            <a:r>
              <a:rPr lang="en-US" sz="1600" b="1" dirty="0"/>
              <a:t>Our Commitment</a:t>
            </a:r>
            <a:endParaRPr lang="en-US" sz="1600" dirty="0"/>
          </a:p>
          <a:p>
            <a:pPr>
              <a:buFont typeface="Wingdings" panose="05000000000000000000" pitchFamily="2" charset="2"/>
              <a:buChar char="Ø"/>
            </a:pPr>
            <a:r>
              <a:rPr lang="en-US" sz="1600" dirty="0"/>
              <a:t>Preserve the environment through responsible cleaning practices.</a:t>
            </a:r>
          </a:p>
          <a:p>
            <a:pPr>
              <a:buFont typeface="Wingdings" panose="05000000000000000000" pitchFamily="2" charset="2"/>
              <a:buChar char="Ø"/>
            </a:pPr>
            <a:r>
              <a:rPr lang="en-US" sz="1600" dirty="0"/>
              <a:t>Improve living and working environments for communities.</a:t>
            </a:r>
          </a:p>
          <a:p>
            <a:pPr>
              <a:buFont typeface="Wingdings" panose="05000000000000000000" pitchFamily="2" charset="2"/>
              <a:buChar char="Ø"/>
            </a:pPr>
            <a:r>
              <a:rPr lang="en-US" sz="1600" dirty="0"/>
              <a:t>Create meaningful and lasting social impact.</a:t>
            </a:r>
          </a:p>
          <a:p>
            <a:pPr>
              <a:buFont typeface="Wingdings" panose="05000000000000000000" pitchFamily="2" charset="2"/>
              <a:buChar char="Ø"/>
            </a:pPr>
            <a:r>
              <a:rPr lang="en-US" sz="1600" dirty="0"/>
              <a:t>Promote sustainable operations and resource conservation.</a:t>
            </a:r>
          </a:p>
          <a:p>
            <a:pPr>
              <a:buFont typeface="Wingdings" panose="05000000000000000000" pitchFamily="2" charset="2"/>
              <a:buChar char="Ø"/>
            </a:pPr>
            <a:r>
              <a:rPr lang="en-US" sz="1600" dirty="0"/>
              <a:t>Deliver solutions that enhance well-being and environmental responsibility.</a:t>
            </a:r>
          </a:p>
          <a:p>
            <a:pPr>
              <a:buFont typeface="Wingdings" panose="05000000000000000000" pitchFamily="2" charset="2"/>
              <a:buChar char="Ø"/>
            </a:pPr>
            <a:r>
              <a:rPr lang="en-US" sz="1600" dirty="0"/>
              <a:t>Inspired by Kenya's rich natural heritage—from its mountains and forests to its rivers, savannahs, and coastlines—we remain committed to protecting the resources that sustain life while delivering exceptional cleaning solutions for generations to come.</a:t>
            </a:r>
          </a:p>
          <a:p>
            <a:pPr marL="0" indent="0">
              <a:buNone/>
            </a:pPr>
            <a:r>
              <a:rPr lang="en-US" sz="1400" dirty="0">
                <a:solidFill>
                  <a:schemeClr val="bg1"/>
                </a:solidFill>
              </a:rPr>
              <a:t>.</a:t>
            </a:r>
          </a:p>
          <a:p>
            <a:pPr marL="0" indent="0">
              <a:buNone/>
            </a:pPr>
            <a:endParaRPr lang="en-US" sz="1600" dirty="0"/>
          </a:p>
          <a:p>
            <a:endParaRPr lang="en-US" sz="1600" dirty="0"/>
          </a:p>
        </p:txBody>
      </p:sp>
      <p:sp>
        <p:nvSpPr>
          <p:cNvPr id="6" name="Rectangle 5">
            <a:extLst>
              <a:ext uri="{FF2B5EF4-FFF2-40B4-BE49-F238E27FC236}">
                <a16:creationId xmlns:a16="http://schemas.microsoft.com/office/drawing/2014/main" id="{AACBE3AA-E3F0-4BA0-8385-B49DAC77A885}"/>
              </a:ext>
            </a:extLst>
          </p:cNvPr>
          <p:cNvSpPr/>
          <p:nvPr/>
        </p:nvSpPr>
        <p:spPr>
          <a:xfrm>
            <a:off x="3543892" y="584049"/>
            <a:ext cx="3501728" cy="523220"/>
          </a:xfrm>
          <a:prstGeom prst="rect">
            <a:avLst/>
          </a:prstGeom>
        </p:spPr>
        <p:txBody>
          <a:bodyPr wrap="none">
            <a:spAutoFit/>
          </a:bodyPr>
          <a:lstStyle/>
          <a:p>
            <a:r>
              <a:rPr lang="en-US" sz="2800" b="1" dirty="0">
                <a:solidFill>
                  <a:srgbClr val="4DB748"/>
                </a:solidFill>
              </a:rPr>
              <a:t>The roots of our name</a:t>
            </a:r>
            <a:endParaRPr lang="en-KE" sz="2800" dirty="0">
              <a:solidFill>
                <a:srgbClr val="4DB748"/>
              </a:solidFill>
            </a:endParaRPr>
          </a:p>
        </p:txBody>
      </p:sp>
    </p:spTree>
    <p:extLst>
      <p:ext uri="{BB962C8B-B14F-4D97-AF65-F5344CB8AC3E}">
        <p14:creationId xmlns:p14="http://schemas.microsoft.com/office/powerpoint/2010/main" val="1603869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8E68254-5CA5-4FF3-A56F-4E9FC4AD20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B604D38E-F547-4332-B491-18EF5DBEA794}"/>
              </a:ext>
            </a:extLst>
          </p:cNvPr>
          <p:cNvSpPr>
            <a:spLocks noGrp="1"/>
          </p:cNvSpPr>
          <p:nvPr>
            <p:ph idx="1"/>
          </p:nvPr>
        </p:nvSpPr>
        <p:spPr>
          <a:xfrm>
            <a:off x="89647" y="1989166"/>
            <a:ext cx="5351929" cy="1829799"/>
          </a:xfrm>
          <a:solidFill>
            <a:srgbClr val="00B050"/>
          </a:solidFill>
        </p:spPr>
        <p:txBody>
          <a:bodyPr>
            <a:normAutofit/>
          </a:bodyPr>
          <a:lstStyle/>
          <a:p>
            <a:pPr marL="0" indent="0">
              <a:buNone/>
            </a:pPr>
            <a:r>
              <a:rPr lang="en-US" sz="1600" dirty="0">
                <a:solidFill>
                  <a:schemeClr val="bg1"/>
                </a:solidFill>
              </a:rPr>
              <a:t>Our service delivery is guided by structured systems, including:</a:t>
            </a:r>
          </a:p>
          <a:p>
            <a:pPr lvl="0">
              <a:buFont typeface="Wingdings" panose="05000000000000000000" pitchFamily="2" charset="2"/>
              <a:buChar char="Ø"/>
            </a:pPr>
            <a:r>
              <a:rPr lang="en-US" sz="1600" dirty="0">
                <a:solidFill>
                  <a:schemeClr val="bg1"/>
                </a:solidFill>
              </a:rPr>
              <a:t>Standard operating procedures </a:t>
            </a:r>
          </a:p>
          <a:p>
            <a:pPr lvl="0">
              <a:buFont typeface="Wingdings" panose="05000000000000000000" pitchFamily="2" charset="2"/>
              <a:buChar char="Ø"/>
            </a:pPr>
            <a:r>
              <a:rPr lang="en-US" sz="1600" dirty="0">
                <a:solidFill>
                  <a:schemeClr val="bg1"/>
                </a:solidFill>
              </a:rPr>
              <a:t>Cleaning checklists </a:t>
            </a:r>
          </a:p>
          <a:p>
            <a:pPr lvl="0">
              <a:buFont typeface="Wingdings" panose="05000000000000000000" pitchFamily="2" charset="2"/>
              <a:buChar char="Ø"/>
            </a:pPr>
            <a:r>
              <a:rPr lang="en-US" sz="1600" dirty="0">
                <a:solidFill>
                  <a:schemeClr val="bg1"/>
                </a:solidFill>
              </a:rPr>
              <a:t>Inspection protocols </a:t>
            </a:r>
          </a:p>
          <a:p>
            <a:pPr lvl="0">
              <a:buFont typeface="Wingdings" panose="05000000000000000000" pitchFamily="2" charset="2"/>
              <a:buChar char="Ø"/>
            </a:pPr>
            <a:r>
              <a:rPr lang="en-US" sz="1600" dirty="0">
                <a:solidFill>
                  <a:schemeClr val="bg1"/>
                </a:solidFill>
              </a:rPr>
              <a:t>Staff training </a:t>
            </a:r>
            <a:r>
              <a:rPr lang="en-US" sz="1600" dirty="0" err="1">
                <a:solidFill>
                  <a:schemeClr val="bg1"/>
                </a:solidFill>
              </a:rPr>
              <a:t>programmes</a:t>
            </a:r>
            <a:r>
              <a:rPr lang="en-US" sz="1600" dirty="0">
                <a:solidFill>
                  <a:schemeClr val="bg1"/>
                </a:solidFill>
              </a:rPr>
              <a:t> </a:t>
            </a:r>
          </a:p>
          <a:p>
            <a:endParaRPr lang="en-US" sz="1400" dirty="0">
              <a:solidFill>
                <a:schemeClr val="bg1"/>
              </a:solidFill>
            </a:endParaRPr>
          </a:p>
        </p:txBody>
      </p:sp>
      <p:sp>
        <p:nvSpPr>
          <p:cNvPr id="6" name="Rectangle 5">
            <a:extLst>
              <a:ext uri="{FF2B5EF4-FFF2-40B4-BE49-F238E27FC236}">
                <a16:creationId xmlns:a16="http://schemas.microsoft.com/office/drawing/2014/main" id="{4BB5365C-4A6B-4618-9562-C0C6E6D9A23D}"/>
              </a:ext>
            </a:extLst>
          </p:cNvPr>
          <p:cNvSpPr/>
          <p:nvPr/>
        </p:nvSpPr>
        <p:spPr>
          <a:xfrm>
            <a:off x="0" y="1558279"/>
            <a:ext cx="2919132" cy="461665"/>
          </a:xfrm>
          <a:prstGeom prst="rect">
            <a:avLst/>
          </a:prstGeom>
        </p:spPr>
        <p:txBody>
          <a:bodyPr wrap="none">
            <a:spAutoFit/>
          </a:bodyPr>
          <a:lstStyle/>
          <a:p>
            <a:r>
              <a:rPr lang="en-US" sz="2400" b="1" dirty="0">
                <a:solidFill>
                  <a:schemeClr val="bg1"/>
                </a:solidFill>
              </a:rPr>
              <a:t>Engineering Precision</a:t>
            </a:r>
            <a:endParaRPr lang="en-KE" sz="2400" dirty="0">
              <a:solidFill>
                <a:schemeClr val="bg1"/>
              </a:solidFill>
            </a:endParaRPr>
          </a:p>
        </p:txBody>
      </p:sp>
      <p:sp>
        <p:nvSpPr>
          <p:cNvPr id="5" name="Rectangle 4">
            <a:extLst>
              <a:ext uri="{FF2B5EF4-FFF2-40B4-BE49-F238E27FC236}">
                <a16:creationId xmlns:a16="http://schemas.microsoft.com/office/drawing/2014/main" id="{7777D5CB-766F-4AF9-B716-E24A4532D440}"/>
              </a:ext>
            </a:extLst>
          </p:cNvPr>
          <p:cNvSpPr/>
          <p:nvPr/>
        </p:nvSpPr>
        <p:spPr>
          <a:xfrm>
            <a:off x="0" y="4764383"/>
            <a:ext cx="3434413" cy="1569660"/>
          </a:xfrm>
          <a:prstGeom prst="rect">
            <a:avLst/>
          </a:prstGeom>
          <a:solidFill>
            <a:srgbClr val="00B050"/>
          </a:solidFill>
        </p:spPr>
        <p:txBody>
          <a:bodyPr wrap="square">
            <a:spAutoFit/>
          </a:bodyPr>
          <a:lstStyle/>
          <a:p>
            <a:r>
              <a:rPr lang="en-US" sz="1600" dirty="0">
                <a:solidFill>
                  <a:schemeClr val="bg1"/>
                </a:solidFill>
              </a:rPr>
              <a:t>This ensures every service is:</a:t>
            </a:r>
          </a:p>
          <a:p>
            <a:pPr marL="285750" lvl="0" indent="-285750">
              <a:buFont typeface="Wingdings" panose="05000000000000000000" pitchFamily="2" charset="2"/>
              <a:buChar char="Ø"/>
            </a:pPr>
            <a:r>
              <a:rPr lang="en-US" sz="1600" dirty="0">
                <a:solidFill>
                  <a:schemeClr val="bg1"/>
                </a:solidFill>
              </a:rPr>
              <a:t>Consistent </a:t>
            </a:r>
          </a:p>
          <a:p>
            <a:pPr marL="285750" lvl="0" indent="-285750">
              <a:buFont typeface="Wingdings" panose="05000000000000000000" pitchFamily="2" charset="2"/>
              <a:buChar char="Ø"/>
            </a:pPr>
            <a:r>
              <a:rPr lang="en-US" sz="1600" dirty="0">
                <a:solidFill>
                  <a:schemeClr val="bg1"/>
                </a:solidFill>
              </a:rPr>
              <a:t>Measurable </a:t>
            </a:r>
          </a:p>
          <a:p>
            <a:pPr marL="285750" lvl="0" indent="-285750">
              <a:buFont typeface="Wingdings" panose="05000000000000000000" pitchFamily="2" charset="2"/>
              <a:buChar char="Ø"/>
            </a:pPr>
            <a:r>
              <a:rPr lang="en-US" sz="1600" dirty="0">
                <a:solidFill>
                  <a:schemeClr val="bg1"/>
                </a:solidFill>
              </a:rPr>
              <a:t>Professional </a:t>
            </a:r>
          </a:p>
          <a:p>
            <a:pPr marL="285750" lvl="0" indent="-285750">
              <a:buFont typeface="Wingdings" panose="05000000000000000000" pitchFamily="2" charset="2"/>
              <a:buChar char="Ø"/>
            </a:pPr>
            <a:r>
              <a:rPr lang="en-US" sz="1600" dirty="0">
                <a:solidFill>
                  <a:schemeClr val="bg1"/>
                </a:solidFill>
              </a:rPr>
              <a:t>Reliable </a:t>
            </a:r>
          </a:p>
          <a:p>
            <a:pPr marL="285750" lvl="0" indent="-285750">
              <a:buFont typeface="Wingdings" panose="05000000000000000000" pitchFamily="2" charset="2"/>
              <a:buChar char="Ø"/>
            </a:pPr>
            <a:r>
              <a:rPr lang="en-US" sz="1600" dirty="0">
                <a:solidFill>
                  <a:schemeClr val="bg1"/>
                </a:solidFill>
              </a:rPr>
              <a:t>Sustainable</a:t>
            </a:r>
          </a:p>
        </p:txBody>
      </p:sp>
      <p:sp>
        <p:nvSpPr>
          <p:cNvPr id="2" name="Rectangle 1">
            <a:extLst>
              <a:ext uri="{FF2B5EF4-FFF2-40B4-BE49-F238E27FC236}">
                <a16:creationId xmlns:a16="http://schemas.microsoft.com/office/drawing/2014/main" id="{C65759A6-EA71-458A-9079-802189712CF2}"/>
              </a:ext>
            </a:extLst>
          </p:cNvPr>
          <p:cNvSpPr/>
          <p:nvPr/>
        </p:nvSpPr>
        <p:spPr>
          <a:xfrm>
            <a:off x="0" y="4364273"/>
            <a:ext cx="3577582" cy="461665"/>
          </a:xfrm>
          <a:prstGeom prst="rect">
            <a:avLst/>
          </a:prstGeom>
        </p:spPr>
        <p:txBody>
          <a:bodyPr wrap="none">
            <a:spAutoFit/>
          </a:bodyPr>
          <a:lstStyle/>
          <a:p>
            <a:pPr lvl="0"/>
            <a:r>
              <a:rPr lang="en-US" sz="2400" b="1" dirty="0">
                <a:solidFill>
                  <a:schemeClr val="bg1"/>
                </a:solidFill>
              </a:rPr>
              <a:t>Quality assurance reviews </a:t>
            </a:r>
          </a:p>
        </p:txBody>
      </p:sp>
    </p:spTree>
    <p:extLst>
      <p:ext uri="{BB962C8B-B14F-4D97-AF65-F5344CB8AC3E}">
        <p14:creationId xmlns:p14="http://schemas.microsoft.com/office/powerpoint/2010/main" val="2116879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44B31F1F-BE9C-4AA2-BBAB-D4B1C39F14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7869"/>
            <a:ext cx="12192000" cy="6858000"/>
          </a:xfrm>
          <a:prstGeom prst="rect">
            <a:avLst/>
          </a:prstGeom>
        </p:spPr>
      </p:pic>
      <p:sp>
        <p:nvSpPr>
          <p:cNvPr id="3" name="Content Placeholder 2">
            <a:extLst>
              <a:ext uri="{FF2B5EF4-FFF2-40B4-BE49-F238E27FC236}">
                <a16:creationId xmlns:a16="http://schemas.microsoft.com/office/drawing/2014/main" id="{D4B308BE-B3B1-476C-9A75-9A941E2D82EE}"/>
              </a:ext>
            </a:extLst>
          </p:cNvPr>
          <p:cNvSpPr>
            <a:spLocks noGrp="1"/>
          </p:cNvSpPr>
          <p:nvPr>
            <p:ph idx="1"/>
          </p:nvPr>
        </p:nvSpPr>
        <p:spPr>
          <a:xfrm>
            <a:off x="529549" y="2251604"/>
            <a:ext cx="6788021" cy="495402"/>
          </a:xfrm>
        </p:spPr>
        <p:txBody>
          <a:bodyPr>
            <a:normAutofit/>
          </a:bodyPr>
          <a:lstStyle/>
          <a:p>
            <a:pPr marL="0" indent="0">
              <a:buNone/>
            </a:pPr>
            <a:r>
              <a:rPr lang="en-US" dirty="0"/>
              <a:t>Tacoma serves three key market segments:</a:t>
            </a:r>
          </a:p>
          <a:p>
            <a:endParaRPr lang="en-US" dirty="0"/>
          </a:p>
        </p:txBody>
      </p:sp>
      <p:sp>
        <p:nvSpPr>
          <p:cNvPr id="4" name="Rectangle 3">
            <a:extLst>
              <a:ext uri="{FF2B5EF4-FFF2-40B4-BE49-F238E27FC236}">
                <a16:creationId xmlns:a16="http://schemas.microsoft.com/office/drawing/2014/main" id="{AC177152-BD4D-49FA-817A-3EB401B41B92}"/>
              </a:ext>
            </a:extLst>
          </p:cNvPr>
          <p:cNvSpPr/>
          <p:nvPr/>
        </p:nvSpPr>
        <p:spPr>
          <a:xfrm>
            <a:off x="4197997" y="2856922"/>
            <a:ext cx="3101789" cy="1846659"/>
          </a:xfrm>
          <a:prstGeom prst="rect">
            <a:avLst/>
          </a:prstGeom>
        </p:spPr>
        <p:txBody>
          <a:bodyPr wrap="square">
            <a:spAutoFit/>
          </a:bodyPr>
          <a:lstStyle/>
          <a:p>
            <a:r>
              <a:rPr lang="en-US" b="1" dirty="0">
                <a:solidFill>
                  <a:srgbClr val="4DB748"/>
                </a:solidFill>
              </a:rPr>
              <a:t>Commercial Clients</a:t>
            </a:r>
            <a:endParaRPr lang="en-US" dirty="0">
              <a:solidFill>
                <a:srgbClr val="4DB748"/>
              </a:solidFill>
            </a:endParaRPr>
          </a:p>
          <a:p>
            <a:pPr lvl="0"/>
            <a:r>
              <a:rPr lang="en-US" sz="1600" dirty="0"/>
              <a:t>Offices </a:t>
            </a:r>
          </a:p>
          <a:p>
            <a:pPr lvl="0"/>
            <a:r>
              <a:rPr lang="en-US" sz="1600" dirty="0"/>
              <a:t>Shopping centers </a:t>
            </a:r>
          </a:p>
          <a:p>
            <a:pPr lvl="0"/>
            <a:r>
              <a:rPr lang="en-US" sz="1600" dirty="0"/>
              <a:t>Hotels </a:t>
            </a:r>
          </a:p>
          <a:p>
            <a:pPr lvl="0"/>
            <a:r>
              <a:rPr lang="en-US" sz="1600" dirty="0"/>
              <a:t>Restaurants </a:t>
            </a:r>
          </a:p>
          <a:p>
            <a:pPr lvl="0"/>
            <a:r>
              <a:rPr lang="en-US" sz="1600" dirty="0"/>
              <a:t>Real estate developments </a:t>
            </a:r>
          </a:p>
          <a:p>
            <a:r>
              <a:rPr lang="en-US" sz="1600" dirty="0"/>
              <a:t> </a:t>
            </a:r>
          </a:p>
        </p:txBody>
      </p:sp>
      <p:sp>
        <p:nvSpPr>
          <p:cNvPr id="5" name="Rectangle 4">
            <a:extLst>
              <a:ext uri="{FF2B5EF4-FFF2-40B4-BE49-F238E27FC236}">
                <a16:creationId xmlns:a16="http://schemas.microsoft.com/office/drawing/2014/main" id="{FD9BE2DB-0FCE-479E-BE87-EF8D5170E863}"/>
              </a:ext>
            </a:extLst>
          </p:cNvPr>
          <p:cNvSpPr/>
          <p:nvPr/>
        </p:nvSpPr>
        <p:spPr>
          <a:xfrm>
            <a:off x="7684400" y="2856922"/>
            <a:ext cx="3263106" cy="1846659"/>
          </a:xfrm>
          <a:prstGeom prst="rect">
            <a:avLst/>
          </a:prstGeom>
        </p:spPr>
        <p:txBody>
          <a:bodyPr wrap="square">
            <a:spAutoFit/>
          </a:bodyPr>
          <a:lstStyle/>
          <a:p>
            <a:r>
              <a:rPr lang="en-US" b="1" dirty="0">
                <a:solidFill>
                  <a:srgbClr val="4DB748"/>
                </a:solidFill>
              </a:rPr>
              <a:t>Institutional Clients</a:t>
            </a:r>
            <a:endParaRPr lang="en-US" dirty="0">
              <a:solidFill>
                <a:srgbClr val="4DB748"/>
              </a:solidFill>
            </a:endParaRPr>
          </a:p>
          <a:p>
            <a:pPr lvl="0"/>
            <a:r>
              <a:rPr lang="en-US" sz="1600" dirty="0"/>
              <a:t>Schools </a:t>
            </a:r>
          </a:p>
          <a:p>
            <a:pPr lvl="0"/>
            <a:r>
              <a:rPr lang="en-US" sz="1600" dirty="0"/>
              <a:t>Universities </a:t>
            </a:r>
          </a:p>
          <a:p>
            <a:pPr lvl="0"/>
            <a:r>
              <a:rPr lang="en-US" sz="1600" dirty="0"/>
              <a:t>Hospitals </a:t>
            </a:r>
          </a:p>
          <a:p>
            <a:pPr lvl="0"/>
            <a:r>
              <a:rPr lang="en-US" sz="1600" dirty="0"/>
              <a:t>NGOs </a:t>
            </a:r>
          </a:p>
          <a:p>
            <a:pPr lvl="0"/>
            <a:r>
              <a:rPr lang="en-US" sz="1600" dirty="0"/>
              <a:t>Government facilities </a:t>
            </a:r>
          </a:p>
          <a:p>
            <a:pPr lvl="0"/>
            <a:r>
              <a:rPr lang="en-US" sz="1600" dirty="0"/>
              <a:t>Religious institutions </a:t>
            </a:r>
          </a:p>
        </p:txBody>
      </p:sp>
      <p:sp>
        <p:nvSpPr>
          <p:cNvPr id="6" name="Rectangle 5">
            <a:extLst>
              <a:ext uri="{FF2B5EF4-FFF2-40B4-BE49-F238E27FC236}">
                <a16:creationId xmlns:a16="http://schemas.microsoft.com/office/drawing/2014/main" id="{C406F069-1D8D-47E2-AC1B-651865892C66}"/>
              </a:ext>
            </a:extLst>
          </p:cNvPr>
          <p:cNvSpPr/>
          <p:nvPr/>
        </p:nvSpPr>
        <p:spPr>
          <a:xfrm>
            <a:off x="506138" y="2856922"/>
            <a:ext cx="2447365" cy="1354217"/>
          </a:xfrm>
          <a:prstGeom prst="rect">
            <a:avLst/>
          </a:prstGeom>
        </p:spPr>
        <p:txBody>
          <a:bodyPr wrap="square">
            <a:spAutoFit/>
          </a:bodyPr>
          <a:lstStyle/>
          <a:p>
            <a:r>
              <a:rPr lang="en-US" b="1" dirty="0">
                <a:solidFill>
                  <a:srgbClr val="4DB748"/>
                </a:solidFill>
              </a:rPr>
              <a:t>Residential Clients</a:t>
            </a:r>
            <a:endParaRPr lang="en-US" dirty="0">
              <a:solidFill>
                <a:srgbClr val="4DB748"/>
              </a:solidFill>
            </a:endParaRPr>
          </a:p>
          <a:p>
            <a:pPr lvl="0"/>
            <a:r>
              <a:rPr lang="en-US" sz="1600" dirty="0"/>
              <a:t>Homeowners </a:t>
            </a:r>
          </a:p>
          <a:p>
            <a:pPr lvl="0"/>
            <a:r>
              <a:rPr lang="en-US" sz="1600" dirty="0"/>
              <a:t>Tenants </a:t>
            </a:r>
          </a:p>
          <a:p>
            <a:pPr lvl="0"/>
            <a:r>
              <a:rPr lang="en-US" sz="1600" dirty="0"/>
              <a:t>Apartments </a:t>
            </a:r>
          </a:p>
          <a:p>
            <a:pPr lvl="0"/>
            <a:r>
              <a:rPr lang="en-US" sz="1600" dirty="0"/>
              <a:t>Gated communities </a:t>
            </a:r>
          </a:p>
        </p:txBody>
      </p:sp>
      <p:sp>
        <p:nvSpPr>
          <p:cNvPr id="9" name="Rectangle 8">
            <a:extLst>
              <a:ext uri="{FF2B5EF4-FFF2-40B4-BE49-F238E27FC236}">
                <a16:creationId xmlns:a16="http://schemas.microsoft.com/office/drawing/2014/main" id="{F818AF3E-0504-4A0F-9A08-EA019458489A}"/>
              </a:ext>
            </a:extLst>
          </p:cNvPr>
          <p:cNvSpPr/>
          <p:nvPr/>
        </p:nvSpPr>
        <p:spPr>
          <a:xfrm>
            <a:off x="3371415" y="1251643"/>
            <a:ext cx="3133294" cy="707886"/>
          </a:xfrm>
          <a:prstGeom prst="rect">
            <a:avLst/>
          </a:prstGeom>
        </p:spPr>
        <p:txBody>
          <a:bodyPr wrap="none">
            <a:spAutoFit/>
          </a:bodyPr>
          <a:lstStyle/>
          <a:p>
            <a:r>
              <a:rPr lang="en-US" sz="4000" b="1" dirty="0">
                <a:solidFill>
                  <a:srgbClr val="4DB748"/>
                </a:solidFill>
              </a:rPr>
              <a:t>Target market</a:t>
            </a:r>
            <a:endParaRPr lang="en-KE" sz="4000" dirty="0">
              <a:solidFill>
                <a:srgbClr val="4DB748"/>
              </a:solidFill>
            </a:endParaRPr>
          </a:p>
        </p:txBody>
      </p:sp>
      <p:pic>
        <p:nvPicPr>
          <p:cNvPr id="11" name="Picture 10">
            <a:extLst>
              <a:ext uri="{FF2B5EF4-FFF2-40B4-BE49-F238E27FC236}">
                <a16:creationId xmlns:a16="http://schemas.microsoft.com/office/drawing/2014/main" id="{C2020CEB-4AEB-4379-8FC6-E6558A4344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2502" y="4633054"/>
            <a:ext cx="3101789" cy="2063853"/>
          </a:xfrm>
          <a:prstGeom prst="rect">
            <a:avLst/>
          </a:prstGeom>
        </p:spPr>
      </p:pic>
      <p:pic>
        <p:nvPicPr>
          <p:cNvPr id="13" name="Picture 12">
            <a:extLst>
              <a:ext uri="{FF2B5EF4-FFF2-40B4-BE49-F238E27FC236}">
                <a16:creationId xmlns:a16="http://schemas.microsoft.com/office/drawing/2014/main" id="{BD08538A-C005-4A08-A7BB-BB94F9BEB7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549" y="4650291"/>
            <a:ext cx="3101789" cy="2067859"/>
          </a:xfrm>
          <a:prstGeom prst="rect">
            <a:avLst/>
          </a:prstGeom>
        </p:spPr>
      </p:pic>
      <p:pic>
        <p:nvPicPr>
          <p:cNvPr id="15" name="Picture 14">
            <a:extLst>
              <a:ext uri="{FF2B5EF4-FFF2-40B4-BE49-F238E27FC236}">
                <a16:creationId xmlns:a16="http://schemas.microsoft.com/office/drawing/2014/main" id="{7E8C0343-4165-4371-A484-E4526D0572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40637" y="4650291"/>
            <a:ext cx="3095780" cy="2063853"/>
          </a:xfrm>
          <a:prstGeom prst="rect">
            <a:avLst/>
          </a:prstGeom>
        </p:spPr>
      </p:pic>
    </p:spTree>
    <p:extLst>
      <p:ext uri="{BB962C8B-B14F-4D97-AF65-F5344CB8AC3E}">
        <p14:creationId xmlns:p14="http://schemas.microsoft.com/office/powerpoint/2010/main" val="2283902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434A5BD-22A4-4785-A56C-F5B24A8032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77A838BD-93A2-47CF-AA7B-24EB0D77FEA9}"/>
              </a:ext>
            </a:extLst>
          </p:cNvPr>
          <p:cNvSpPr>
            <a:spLocks noGrp="1"/>
          </p:cNvSpPr>
          <p:nvPr>
            <p:ph idx="1"/>
          </p:nvPr>
        </p:nvSpPr>
        <p:spPr>
          <a:xfrm>
            <a:off x="6436975" y="504330"/>
            <a:ext cx="5704115" cy="2140346"/>
          </a:xfrm>
          <a:solidFill>
            <a:schemeClr val="bg1">
              <a:lumMod val="75000"/>
            </a:schemeClr>
          </a:solidFill>
        </p:spPr>
        <p:txBody>
          <a:bodyPr>
            <a:noAutofit/>
          </a:bodyPr>
          <a:lstStyle/>
          <a:p>
            <a:pPr marL="0" indent="0">
              <a:buNone/>
            </a:pPr>
            <a:r>
              <a:rPr lang="en-US" sz="1800" b="1" dirty="0"/>
              <a:t>Step 1 – Consultation &amp; Site Assessment</a:t>
            </a:r>
            <a:endParaRPr lang="en-US" sz="1800" dirty="0"/>
          </a:p>
          <a:p>
            <a:pPr>
              <a:buFont typeface="Wingdings" panose="05000000000000000000" pitchFamily="2" charset="2"/>
              <a:buChar char="Ø"/>
            </a:pPr>
            <a:r>
              <a:rPr lang="en-US" sz="1800" dirty="0"/>
              <a:t>We evaluate:</a:t>
            </a:r>
          </a:p>
          <a:p>
            <a:pPr lvl="0">
              <a:buFont typeface="Wingdings" panose="05000000000000000000" pitchFamily="2" charset="2"/>
              <a:buChar char="Ø"/>
            </a:pPr>
            <a:r>
              <a:rPr lang="en-US" sz="1800" dirty="0"/>
              <a:t>Property size </a:t>
            </a:r>
          </a:p>
          <a:p>
            <a:pPr lvl="0">
              <a:buFont typeface="Wingdings" panose="05000000000000000000" pitchFamily="2" charset="2"/>
              <a:buChar char="Ø"/>
            </a:pPr>
            <a:r>
              <a:rPr lang="en-US" sz="1800" dirty="0"/>
              <a:t>Cleaning requirements </a:t>
            </a:r>
          </a:p>
          <a:p>
            <a:pPr lvl="0">
              <a:buFont typeface="Wingdings" panose="05000000000000000000" pitchFamily="2" charset="2"/>
              <a:buChar char="Ø"/>
            </a:pPr>
            <a:r>
              <a:rPr lang="en-US" sz="1800" dirty="0"/>
              <a:t>Frequency </a:t>
            </a:r>
          </a:p>
          <a:p>
            <a:pPr lvl="0">
              <a:buFont typeface="Wingdings" panose="05000000000000000000" pitchFamily="2" charset="2"/>
              <a:buChar char="Ø"/>
            </a:pPr>
            <a:r>
              <a:rPr lang="en-US" sz="1800" dirty="0"/>
              <a:t>Special requests </a:t>
            </a:r>
          </a:p>
          <a:p>
            <a:pPr marL="0" indent="0">
              <a:buNone/>
            </a:pPr>
            <a:endParaRPr lang="en-US" sz="1800" dirty="0"/>
          </a:p>
          <a:p>
            <a:endParaRPr lang="en-US" sz="1800" dirty="0"/>
          </a:p>
        </p:txBody>
      </p:sp>
      <p:sp>
        <p:nvSpPr>
          <p:cNvPr id="4" name="Rectangle 3">
            <a:extLst>
              <a:ext uri="{FF2B5EF4-FFF2-40B4-BE49-F238E27FC236}">
                <a16:creationId xmlns:a16="http://schemas.microsoft.com/office/drawing/2014/main" id="{DFEABFD3-BCB6-422C-852A-6CB8573635F4}"/>
              </a:ext>
            </a:extLst>
          </p:cNvPr>
          <p:cNvSpPr/>
          <p:nvPr/>
        </p:nvSpPr>
        <p:spPr>
          <a:xfrm>
            <a:off x="6481664" y="3149005"/>
            <a:ext cx="5704115" cy="3693319"/>
          </a:xfrm>
          <a:prstGeom prst="rect">
            <a:avLst/>
          </a:prstGeom>
          <a:solidFill>
            <a:schemeClr val="bg1">
              <a:lumMod val="75000"/>
            </a:schemeClr>
          </a:solidFill>
        </p:spPr>
        <p:txBody>
          <a:bodyPr wrap="square">
            <a:spAutoFit/>
          </a:bodyPr>
          <a:lstStyle/>
          <a:p>
            <a:r>
              <a:rPr lang="en-US" b="1" dirty="0"/>
              <a:t>Step 2 – Service Planning</a:t>
            </a:r>
            <a:endParaRPr lang="en-US" dirty="0"/>
          </a:p>
          <a:p>
            <a:r>
              <a:rPr lang="en-US" dirty="0"/>
              <a:t>A customized cleaning plan is developed.</a:t>
            </a:r>
          </a:p>
          <a:p>
            <a:r>
              <a:rPr lang="en-US" dirty="0"/>
              <a:t> </a:t>
            </a:r>
          </a:p>
          <a:p>
            <a:r>
              <a:rPr lang="en-US" b="1" dirty="0"/>
              <a:t>Step 3 – Service Delivery</a:t>
            </a:r>
            <a:endParaRPr lang="en-US" dirty="0"/>
          </a:p>
          <a:p>
            <a:r>
              <a:rPr lang="en-US" dirty="0"/>
              <a:t>Our trained teams execute cleaning using approved procedures and equipment.</a:t>
            </a:r>
          </a:p>
          <a:p>
            <a:endParaRPr lang="en-US" dirty="0"/>
          </a:p>
          <a:p>
            <a:r>
              <a:rPr lang="en-US" b="1" dirty="0"/>
              <a:t>Step 4 – Quality Inspection</a:t>
            </a:r>
            <a:endParaRPr lang="en-US" dirty="0"/>
          </a:p>
          <a:p>
            <a:r>
              <a:rPr lang="en-US" dirty="0"/>
              <a:t>A supervisor verifies completion using Tacoma's Precision Inspection Checklist.</a:t>
            </a:r>
          </a:p>
          <a:p>
            <a:r>
              <a:rPr lang="en-US" dirty="0"/>
              <a:t> </a:t>
            </a:r>
          </a:p>
          <a:p>
            <a:r>
              <a:rPr lang="en-US" b="1" dirty="0"/>
              <a:t>Step 5 – Client Sign-Off</a:t>
            </a:r>
            <a:endParaRPr lang="en-US" dirty="0"/>
          </a:p>
          <a:p>
            <a:r>
              <a:rPr lang="en-US" dirty="0"/>
              <a:t>Clients review completed work and provide feedback.</a:t>
            </a:r>
          </a:p>
        </p:txBody>
      </p:sp>
      <p:sp>
        <p:nvSpPr>
          <p:cNvPr id="6" name="Rectangle 5">
            <a:extLst>
              <a:ext uri="{FF2B5EF4-FFF2-40B4-BE49-F238E27FC236}">
                <a16:creationId xmlns:a16="http://schemas.microsoft.com/office/drawing/2014/main" id="{98549BA2-E963-4A6A-ACC0-381581FA08BF}"/>
              </a:ext>
            </a:extLst>
          </p:cNvPr>
          <p:cNvSpPr/>
          <p:nvPr/>
        </p:nvSpPr>
        <p:spPr>
          <a:xfrm>
            <a:off x="160175" y="1444824"/>
            <a:ext cx="3353995" cy="707886"/>
          </a:xfrm>
          <a:prstGeom prst="rect">
            <a:avLst/>
          </a:prstGeom>
        </p:spPr>
        <p:txBody>
          <a:bodyPr wrap="none">
            <a:spAutoFit/>
          </a:bodyPr>
          <a:lstStyle/>
          <a:p>
            <a:r>
              <a:rPr lang="en-US" sz="4000" b="1" dirty="0">
                <a:solidFill>
                  <a:schemeClr val="bg1"/>
                </a:solidFill>
              </a:rPr>
              <a:t>Our work flow.</a:t>
            </a:r>
            <a:endParaRPr lang="en-KE" sz="4000" dirty="0">
              <a:solidFill>
                <a:schemeClr val="bg1"/>
              </a:solidFill>
            </a:endParaRPr>
          </a:p>
        </p:txBody>
      </p:sp>
      <p:pic>
        <p:nvPicPr>
          <p:cNvPr id="5" name="Picture 4">
            <a:extLst>
              <a:ext uri="{FF2B5EF4-FFF2-40B4-BE49-F238E27FC236}">
                <a16:creationId xmlns:a16="http://schemas.microsoft.com/office/drawing/2014/main" id="{8F3EE49A-C6A5-407B-AFE1-ED1206FFF4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1" y="2326882"/>
            <a:ext cx="6089779" cy="4059538"/>
          </a:xfrm>
          <a:prstGeom prst="rect">
            <a:avLst/>
          </a:prstGeom>
        </p:spPr>
      </p:pic>
      <p:sp>
        <p:nvSpPr>
          <p:cNvPr id="2" name="Arrow: Down 1">
            <a:extLst>
              <a:ext uri="{FF2B5EF4-FFF2-40B4-BE49-F238E27FC236}">
                <a16:creationId xmlns:a16="http://schemas.microsoft.com/office/drawing/2014/main" id="{AEA14773-FA0B-4001-BBBA-D2DC5757F266}"/>
              </a:ext>
            </a:extLst>
          </p:cNvPr>
          <p:cNvSpPr/>
          <p:nvPr/>
        </p:nvSpPr>
        <p:spPr>
          <a:xfrm>
            <a:off x="9141113" y="2485779"/>
            <a:ext cx="227005" cy="822123"/>
          </a:xfrm>
          <a:prstGeom prst="downArrow">
            <a:avLst>
              <a:gd name="adj1" fmla="val 75897"/>
              <a:gd name="adj2"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8366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2758</TotalTime>
  <Words>815</Words>
  <Application>Microsoft Office PowerPoint</Application>
  <PresentationFormat>Widescreen</PresentationFormat>
  <Paragraphs>178</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About Tacoma.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ACOMA ECO CLEANING COMPANY LIMITED Nature-Inspired. Precision-Driven.</dc:title>
  <dc:creator>Ms. Mwangi</dc:creator>
  <cp:lastModifiedBy>Levinah Mwangi</cp:lastModifiedBy>
  <cp:revision>93</cp:revision>
  <dcterms:created xsi:type="dcterms:W3CDTF">2026-06-19T14:50:06Z</dcterms:created>
  <dcterms:modified xsi:type="dcterms:W3CDTF">2026-06-26T09:08:23Z</dcterms:modified>
</cp:coreProperties>
</file>